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2" r:id="rId2"/>
  </p:sldMasterIdLst>
  <p:notesMasterIdLst>
    <p:notesMasterId r:id="rId46"/>
  </p:notesMasterIdLst>
  <p:sldIdLst>
    <p:sldId id="276" r:id="rId3"/>
    <p:sldId id="277" r:id="rId4"/>
    <p:sldId id="2007577183" r:id="rId5"/>
    <p:sldId id="2007577208" r:id="rId6"/>
    <p:sldId id="2007577210" r:id="rId7"/>
    <p:sldId id="2007577241" r:id="rId8"/>
    <p:sldId id="2007577211" r:id="rId9"/>
    <p:sldId id="2007577187" r:id="rId10"/>
    <p:sldId id="2007577197" r:id="rId11"/>
    <p:sldId id="2007577212" r:id="rId12"/>
    <p:sldId id="2007577213" r:id="rId13"/>
    <p:sldId id="2007577214" r:id="rId14"/>
    <p:sldId id="2007577215" r:id="rId15"/>
    <p:sldId id="2007577189" r:id="rId16"/>
    <p:sldId id="2007577194" r:id="rId17"/>
    <p:sldId id="2007577216" r:id="rId18"/>
    <p:sldId id="2007577217" r:id="rId19"/>
    <p:sldId id="2007577193" r:id="rId20"/>
    <p:sldId id="2007577188" r:id="rId21"/>
    <p:sldId id="2007577218" r:id="rId22"/>
    <p:sldId id="2007577220" r:id="rId23"/>
    <p:sldId id="2007577221" r:id="rId24"/>
    <p:sldId id="2007577222" r:id="rId25"/>
    <p:sldId id="2007577223" r:id="rId26"/>
    <p:sldId id="2007577224" r:id="rId27"/>
    <p:sldId id="2007577225" r:id="rId28"/>
    <p:sldId id="2007577226" r:id="rId29"/>
    <p:sldId id="2007577227" r:id="rId30"/>
    <p:sldId id="2007577228" r:id="rId31"/>
    <p:sldId id="2007577229" r:id="rId32"/>
    <p:sldId id="2007577195" r:id="rId33"/>
    <p:sldId id="2007577231" r:id="rId34"/>
    <p:sldId id="2007577232" r:id="rId35"/>
    <p:sldId id="2007577233" r:id="rId36"/>
    <p:sldId id="2007577234" r:id="rId37"/>
    <p:sldId id="2007577199" r:id="rId38"/>
    <p:sldId id="2007577235" r:id="rId39"/>
    <p:sldId id="2007577236" r:id="rId40"/>
    <p:sldId id="2007577202" r:id="rId41"/>
    <p:sldId id="2007577237" r:id="rId42"/>
    <p:sldId id="2007577238" r:id="rId43"/>
    <p:sldId id="2007577239" r:id="rId44"/>
    <p:sldId id="2007577240" r:id="rId45"/>
  </p:sldIdLst>
  <p:sldSz cx="12192000" cy="6858000"/>
  <p:notesSz cx="6858000" cy="9144000"/>
  <p:embeddedFontLst>
    <p:embeddedFont>
      <p:font typeface="Noto Sans S Chinese DemiLight" panose="02010600030101010101" charset="-122"/>
      <p:regular r:id="rId47"/>
    </p:embeddedFont>
    <p:embeddedFont>
      <p:font typeface="仓耳今楷05-6763 W05" panose="02010600030101010101" charset="-122"/>
      <p:regular r:id="rId48"/>
    </p:embeddedFont>
    <p:embeddedFont>
      <p:font typeface="仓耳玄三M W05" panose="02010600030101010101" charset="-122"/>
      <p:regular r:id="rId49"/>
    </p:embeddedFont>
    <p:embeddedFont>
      <p:font typeface="仓耳羽辰体-谷力 W04" panose="02010600030101010101" charset="-122"/>
      <p:regular r:id="rId50"/>
    </p:embeddedFont>
    <p:embeddedFont>
      <p:font typeface="Microsoft YaHei" panose="020B0503020204020204" pitchFamily="34" charset="-122"/>
      <p:regular r:id="rId51"/>
      <p:bold r:id="rId52"/>
    </p:embeddedFont>
    <p:embeddedFont>
      <p:font typeface="字魂35号-经典雅黑" panose="02010600030101010101" charset="-122"/>
      <p:regular r:id="rId53"/>
    </p:embeddedFont>
    <p:embeddedFont>
      <p:font typeface="字魂59号-创粗黑" panose="02010600030101010101" charset="-122"/>
      <p:regular r:id="rId54"/>
    </p:embeddedFont>
    <p:embeddedFont>
      <p:font typeface="Helvetica" panose="020B0604020202020204" pitchFamily="34" charset="0"/>
      <p:regular r:id="rId55"/>
      <p:bold r:id="rId56"/>
      <p:italic r:id="rId57"/>
      <p:boldItalic r:id="rId58"/>
    </p:embeddedFont>
    <p:embeddedFont>
      <p:font typeface="Lato Light" panose="020F0502020204030203" pitchFamily="34" charset="0"/>
      <p:regular r:id="rId59"/>
      <p:italic r:id="rId60"/>
    </p:embeddedFont>
    <p:embeddedFont>
      <p:font typeface="Lato Regular" panose="02010600030101010101" charset="0"/>
      <p:regular r:id="rId61"/>
    </p:embeddedFont>
    <p:embeddedFont>
      <p:font typeface="Source Sans Pro Semibold" panose="020B0603030403020204" pitchFamily="34" charset="0"/>
      <p:bold r:id="rId62"/>
      <p:boldItalic r:id="rId63"/>
    </p:embeddedFont>
    <p:embeddedFont>
      <p:font typeface="等线" panose="02010600030101010101" pitchFamily="2" charset="-122"/>
      <p:regular r:id="rId64"/>
      <p:bold r:id="rId65"/>
    </p:embeddedFont>
    <p:embeddedFont>
      <p:font typeface="等线 Light" panose="02010600030101010101" pitchFamily="2" charset="-122"/>
      <p:regular r:id="rId66"/>
    </p:embeddedFont>
  </p:embeddedFontLst>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7D3"/>
    <a:srgbClr val="FBD77F"/>
    <a:srgbClr val="657D9D"/>
    <a:srgbClr val="7389A6"/>
    <a:srgbClr val="262626"/>
    <a:srgbClr val="C52525"/>
    <a:srgbClr val="E153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3391" autoAdjust="0"/>
  </p:normalViewPr>
  <p:slideViewPr>
    <p:cSldViewPr snapToGrid="0">
      <p:cViewPr varScale="1">
        <p:scale>
          <a:sx n="56" d="100"/>
          <a:sy n="56" d="100"/>
        </p:scale>
        <p:origin x="32" y="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DD213-F94C-4900-9B19-349765F7ED5A}" type="datetimeFigureOut">
              <a:rPr lang="zh-CN" altLang="en-US" smtClean="0"/>
              <a:t>2022/11/15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8AAAD-FC08-490C-9223-BE0A3EF8B7B4}" type="slidenum">
              <a:rPr lang="zh-CN" altLang="en-US" smtClean="0"/>
              <a:t>‹#›</a:t>
            </a:fld>
            <a:endParaRPr lang="zh-CN" altLang="en-US"/>
          </a:p>
        </p:txBody>
      </p:sp>
    </p:spTree>
    <p:extLst>
      <p:ext uri="{BB962C8B-B14F-4D97-AF65-F5344CB8AC3E}">
        <p14:creationId xmlns:p14="http://schemas.microsoft.com/office/powerpoint/2010/main" val="232474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8AAAD-FC08-490C-9223-BE0A3EF8B7B4}" type="slidenum">
              <a:rPr lang="zh-CN" altLang="en-US" smtClean="0"/>
              <a:t>1</a:t>
            </a:fld>
            <a:endParaRPr lang="zh-CN" altLang="en-US"/>
          </a:p>
        </p:txBody>
      </p:sp>
    </p:spTree>
    <p:extLst>
      <p:ext uri="{BB962C8B-B14F-4D97-AF65-F5344CB8AC3E}">
        <p14:creationId xmlns:p14="http://schemas.microsoft.com/office/powerpoint/2010/main" val="1770675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14</a:t>
            </a:fld>
            <a:endParaRPr lang="zh-CN" altLang="en-US"/>
          </a:p>
        </p:txBody>
      </p:sp>
    </p:spTree>
    <p:extLst>
      <p:ext uri="{BB962C8B-B14F-4D97-AF65-F5344CB8AC3E}">
        <p14:creationId xmlns:p14="http://schemas.microsoft.com/office/powerpoint/2010/main" val="1139124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15</a:t>
            </a:fld>
            <a:endParaRPr lang="zh-CN" altLang="en-US"/>
          </a:p>
        </p:txBody>
      </p:sp>
    </p:spTree>
    <p:extLst>
      <p:ext uri="{BB962C8B-B14F-4D97-AF65-F5344CB8AC3E}">
        <p14:creationId xmlns:p14="http://schemas.microsoft.com/office/powerpoint/2010/main" val="1721704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8AAAD-FC08-490C-9223-BE0A3EF8B7B4}" type="slidenum">
              <a:rPr lang="zh-CN" altLang="en-US" smtClean="0"/>
              <a:t>16</a:t>
            </a:fld>
            <a:endParaRPr lang="zh-CN" altLang="en-US"/>
          </a:p>
        </p:txBody>
      </p:sp>
    </p:spTree>
    <p:extLst>
      <p:ext uri="{BB962C8B-B14F-4D97-AF65-F5344CB8AC3E}">
        <p14:creationId xmlns:p14="http://schemas.microsoft.com/office/powerpoint/2010/main" val="4081004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17</a:t>
            </a:fld>
            <a:endParaRPr lang="zh-CN" altLang="en-US"/>
          </a:p>
        </p:txBody>
      </p:sp>
    </p:spTree>
    <p:extLst>
      <p:ext uri="{BB962C8B-B14F-4D97-AF65-F5344CB8AC3E}">
        <p14:creationId xmlns:p14="http://schemas.microsoft.com/office/powerpoint/2010/main" val="442774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18</a:t>
            </a:fld>
            <a:endParaRPr lang="zh-CN" altLang="en-US"/>
          </a:p>
        </p:txBody>
      </p:sp>
    </p:spTree>
    <p:extLst>
      <p:ext uri="{BB962C8B-B14F-4D97-AF65-F5344CB8AC3E}">
        <p14:creationId xmlns:p14="http://schemas.microsoft.com/office/powerpoint/2010/main" val="3823365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19</a:t>
            </a:fld>
            <a:endParaRPr lang="zh-CN" altLang="en-US"/>
          </a:p>
        </p:txBody>
      </p:sp>
    </p:spTree>
    <p:extLst>
      <p:ext uri="{BB962C8B-B14F-4D97-AF65-F5344CB8AC3E}">
        <p14:creationId xmlns:p14="http://schemas.microsoft.com/office/powerpoint/2010/main" val="2935578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20</a:t>
            </a:fld>
            <a:endParaRPr lang="zh-CN" altLang="en-US"/>
          </a:p>
        </p:txBody>
      </p:sp>
    </p:spTree>
    <p:extLst>
      <p:ext uri="{BB962C8B-B14F-4D97-AF65-F5344CB8AC3E}">
        <p14:creationId xmlns:p14="http://schemas.microsoft.com/office/powerpoint/2010/main" val="2656323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8AAAD-FC08-490C-9223-BE0A3EF8B7B4}" type="slidenum">
              <a:rPr lang="zh-CN" altLang="en-US" smtClean="0"/>
              <a:t>21</a:t>
            </a:fld>
            <a:endParaRPr lang="zh-CN" altLang="en-US"/>
          </a:p>
        </p:txBody>
      </p:sp>
    </p:spTree>
    <p:extLst>
      <p:ext uri="{BB962C8B-B14F-4D97-AF65-F5344CB8AC3E}">
        <p14:creationId xmlns:p14="http://schemas.microsoft.com/office/powerpoint/2010/main" val="232577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22</a:t>
            </a:fld>
            <a:endParaRPr lang="zh-CN" altLang="en-US"/>
          </a:p>
        </p:txBody>
      </p:sp>
    </p:spTree>
    <p:extLst>
      <p:ext uri="{BB962C8B-B14F-4D97-AF65-F5344CB8AC3E}">
        <p14:creationId xmlns:p14="http://schemas.microsoft.com/office/powerpoint/2010/main" val="3556761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23</a:t>
            </a:fld>
            <a:endParaRPr lang="zh-CN" altLang="en-US"/>
          </a:p>
        </p:txBody>
      </p:sp>
    </p:spTree>
    <p:extLst>
      <p:ext uri="{BB962C8B-B14F-4D97-AF65-F5344CB8AC3E}">
        <p14:creationId xmlns:p14="http://schemas.microsoft.com/office/powerpoint/2010/main" val="153842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8AAAD-FC08-490C-9223-BE0A3EF8B7B4}" type="slidenum">
              <a:rPr lang="zh-CN" altLang="en-US" smtClean="0"/>
              <a:t>2</a:t>
            </a:fld>
            <a:endParaRPr lang="zh-CN" altLang="en-US"/>
          </a:p>
        </p:txBody>
      </p:sp>
    </p:spTree>
    <p:extLst>
      <p:ext uri="{BB962C8B-B14F-4D97-AF65-F5344CB8AC3E}">
        <p14:creationId xmlns:p14="http://schemas.microsoft.com/office/powerpoint/2010/main" val="1324360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24</a:t>
            </a:fld>
            <a:endParaRPr lang="zh-CN" altLang="en-US"/>
          </a:p>
        </p:txBody>
      </p:sp>
    </p:spTree>
    <p:extLst>
      <p:ext uri="{BB962C8B-B14F-4D97-AF65-F5344CB8AC3E}">
        <p14:creationId xmlns:p14="http://schemas.microsoft.com/office/powerpoint/2010/main" val="2898471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25</a:t>
            </a:fld>
            <a:endParaRPr lang="zh-CN" altLang="en-US"/>
          </a:p>
        </p:txBody>
      </p:sp>
    </p:spTree>
    <p:extLst>
      <p:ext uri="{BB962C8B-B14F-4D97-AF65-F5344CB8AC3E}">
        <p14:creationId xmlns:p14="http://schemas.microsoft.com/office/powerpoint/2010/main" val="3477801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8AAAD-FC08-490C-9223-BE0A3EF8B7B4}" type="slidenum">
              <a:rPr lang="zh-CN" altLang="en-US" smtClean="0"/>
              <a:t>26</a:t>
            </a:fld>
            <a:endParaRPr lang="zh-CN" altLang="en-US"/>
          </a:p>
        </p:txBody>
      </p:sp>
    </p:spTree>
    <p:extLst>
      <p:ext uri="{BB962C8B-B14F-4D97-AF65-F5344CB8AC3E}">
        <p14:creationId xmlns:p14="http://schemas.microsoft.com/office/powerpoint/2010/main" val="3447040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8AAAD-FC08-490C-9223-BE0A3EF8B7B4}" type="slidenum">
              <a:rPr lang="zh-CN" altLang="en-US" smtClean="0"/>
              <a:t>27</a:t>
            </a:fld>
            <a:endParaRPr lang="zh-CN" altLang="en-US"/>
          </a:p>
        </p:txBody>
      </p:sp>
    </p:spTree>
    <p:extLst>
      <p:ext uri="{BB962C8B-B14F-4D97-AF65-F5344CB8AC3E}">
        <p14:creationId xmlns:p14="http://schemas.microsoft.com/office/powerpoint/2010/main" val="1447510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28</a:t>
            </a:fld>
            <a:endParaRPr lang="zh-CN" altLang="en-US"/>
          </a:p>
        </p:txBody>
      </p:sp>
    </p:spTree>
    <p:extLst>
      <p:ext uri="{BB962C8B-B14F-4D97-AF65-F5344CB8AC3E}">
        <p14:creationId xmlns:p14="http://schemas.microsoft.com/office/powerpoint/2010/main" val="596306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29</a:t>
            </a:fld>
            <a:endParaRPr lang="zh-CN" altLang="en-US"/>
          </a:p>
        </p:txBody>
      </p:sp>
    </p:spTree>
    <p:extLst>
      <p:ext uri="{BB962C8B-B14F-4D97-AF65-F5344CB8AC3E}">
        <p14:creationId xmlns:p14="http://schemas.microsoft.com/office/powerpoint/2010/main" val="2058236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30</a:t>
            </a:fld>
            <a:endParaRPr lang="zh-CN" altLang="en-US"/>
          </a:p>
        </p:txBody>
      </p:sp>
    </p:spTree>
    <p:extLst>
      <p:ext uri="{BB962C8B-B14F-4D97-AF65-F5344CB8AC3E}">
        <p14:creationId xmlns:p14="http://schemas.microsoft.com/office/powerpoint/2010/main" val="2457915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31</a:t>
            </a:fld>
            <a:endParaRPr lang="zh-CN" altLang="en-US"/>
          </a:p>
        </p:txBody>
      </p:sp>
    </p:spTree>
    <p:extLst>
      <p:ext uri="{BB962C8B-B14F-4D97-AF65-F5344CB8AC3E}">
        <p14:creationId xmlns:p14="http://schemas.microsoft.com/office/powerpoint/2010/main" val="3892476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32</a:t>
            </a:fld>
            <a:endParaRPr lang="zh-CN" altLang="en-US"/>
          </a:p>
        </p:txBody>
      </p:sp>
    </p:spTree>
    <p:extLst>
      <p:ext uri="{BB962C8B-B14F-4D97-AF65-F5344CB8AC3E}">
        <p14:creationId xmlns:p14="http://schemas.microsoft.com/office/powerpoint/2010/main" val="4249548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33</a:t>
            </a:fld>
            <a:endParaRPr lang="zh-CN" altLang="en-US"/>
          </a:p>
        </p:txBody>
      </p:sp>
    </p:spTree>
    <p:extLst>
      <p:ext uri="{BB962C8B-B14F-4D97-AF65-F5344CB8AC3E}">
        <p14:creationId xmlns:p14="http://schemas.microsoft.com/office/powerpoint/2010/main" val="317359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3</a:t>
            </a:fld>
            <a:endParaRPr lang="zh-CN" altLang="en-US"/>
          </a:p>
        </p:txBody>
      </p:sp>
    </p:spTree>
    <p:extLst>
      <p:ext uri="{BB962C8B-B14F-4D97-AF65-F5344CB8AC3E}">
        <p14:creationId xmlns:p14="http://schemas.microsoft.com/office/powerpoint/2010/main" val="4015475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34</a:t>
            </a:fld>
            <a:endParaRPr lang="zh-CN" altLang="en-US"/>
          </a:p>
        </p:txBody>
      </p:sp>
    </p:spTree>
    <p:extLst>
      <p:ext uri="{BB962C8B-B14F-4D97-AF65-F5344CB8AC3E}">
        <p14:creationId xmlns:p14="http://schemas.microsoft.com/office/powerpoint/2010/main" val="2911707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35</a:t>
            </a:fld>
            <a:endParaRPr lang="zh-CN" altLang="en-US"/>
          </a:p>
        </p:txBody>
      </p:sp>
    </p:spTree>
    <p:extLst>
      <p:ext uri="{BB962C8B-B14F-4D97-AF65-F5344CB8AC3E}">
        <p14:creationId xmlns:p14="http://schemas.microsoft.com/office/powerpoint/2010/main" val="536125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36</a:t>
            </a:fld>
            <a:endParaRPr lang="zh-CN" altLang="en-US"/>
          </a:p>
        </p:txBody>
      </p:sp>
    </p:spTree>
    <p:extLst>
      <p:ext uri="{BB962C8B-B14F-4D97-AF65-F5344CB8AC3E}">
        <p14:creationId xmlns:p14="http://schemas.microsoft.com/office/powerpoint/2010/main" val="526000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8AAAD-FC08-490C-9223-BE0A3EF8B7B4}" type="slidenum">
              <a:rPr lang="zh-CN" altLang="en-US" smtClean="0"/>
              <a:t>37</a:t>
            </a:fld>
            <a:endParaRPr lang="zh-CN" altLang="en-US"/>
          </a:p>
        </p:txBody>
      </p:sp>
    </p:spTree>
    <p:extLst>
      <p:ext uri="{BB962C8B-B14F-4D97-AF65-F5344CB8AC3E}">
        <p14:creationId xmlns:p14="http://schemas.microsoft.com/office/powerpoint/2010/main" val="3276547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8AAAD-FC08-490C-9223-BE0A3EF8B7B4}" type="slidenum">
              <a:rPr lang="zh-CN" altLang="en-US" smtClean="0"/>
              <a:t>38</a:t>
            </a:fld>
            <a:endParaRPr lang="zh-CN" altLang="en-US"/>
          </a:p>
        </p:txBody>
      </p:sp>
    </p:spTree>
    <p:extLst>
      <p:ext uri="{BB962C8B-B14F-4D97-AF65-F5344CB8AC3E}">
        <p14:creationId xmlns:p14="http://schemas.microsoft.com/office/powerpoint/2010/main" val="3487610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39</a:t>
            </a:fld>
            <a:endParaRPr lang="zh-CN" altLang="en-US"/>
          </a:p>
        </p:txBody>
      </p:sp>
    </p:spTree>
    <p:extLst>
      <p:ext uri="{BB962C8B-B14F-4D97-AF65-F5344CB8AC3E}">
        <p14:creationId xmlns:p14="http://schemas.microsoft.com/office/powerpoint/2010/main" val="2245955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40</a:t>
            </a:fld>
            <a:endParaRPr lang="zh-CN" altLang="en-US"/>
          </a:p>
        </p:txBody>
      </p:sp>
    </p:spTree>
    <p:extLst>
      <p:ext uri="{BB962C8B-B14F-4D97-AF65-F5344CB8AC3E}">
        <p14:creationId xmlns:p14="http://schemas.microsoft.com/office/powerpoint/2010/main" val="1714998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41</a:t>
            </a:fld>
            <a:endParaRPr lang="zh-CN" altLang="en-US"/>
          </a:p>
        </p:txBody>
      </p:sp>
    </p:spTree>
    <p:extLst>
      <p:ext uri="{BB962C8B-B14F-4D97-AF65-F5344CB8AC3E}">
        <p14:creationId xmlns:p14="http://schemas.microsoft.com/office/powerpoint/2010/main" val="3392540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42</a:t>
            </a:fld>
            <a:endParaRPr lang="zh-CN" altLang="en-US"/>
          </a:p>
        </p:txBody>
      </p:sp>
    </p:spTree>
    <p:extLst>
      <p:ext uri="{BB962C8B-B14F-4D97-AF65-F5344CB8AC3E}">
        <p14:creationId xmlns:p14="http://schemas.microsoft.com/office/powerpoint/2010/main" val="37209896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8AAAD-FC08-490C-9223-BE0A3EF8B7B4}" type="slidenum">
              <a:rPr lang="zh-CN" altLang="en-US" smtClean="0"/>
              <a:t>43</a:t>
            </a:fld>
            <a:endParaRPr lang="zh-CN" altLang="en-US"/>
          </a:p>
        </p:txBody>
      </p:sp>
    </p:spTree>
    <p:extLst>
      <p:ext uri="{BB962C8B-B14F-4D97-AF65-F5344CB8AC3E}">
        <p14:creationId xmlns:p14="http://schemas.microsoft.com/office/powerpoint/2010/main" val="343574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8AAAD-FC08-490C-9223-BE0A3EF8B7B4}" type="slidenum">
              <a:rPr lang="zh-CN" altLang="en-US" smtClean="0"/>
              <a:t>6</a:t>
            </a:fld>
            <a:endParaRPr lang="zh-CN" altLang="en-US"/>
          </a:p>
        </p:txBody>
      </p:sp>
    </p:spTree>
    <p:extLst>
      <p:ext uri="{BB962C8B-B14F-4D97-AF65-F5344CB8AC3E}">
        <p14:creationId xmlns:p14="http://schemas.microsoft.com/office/powerpoint/2010/main" val="3851569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7</a:t>
            </a:fld>
            <a:endParaRPr lang="zh-CN" altLang="en-US"/>
          </a:p>
        </p:txBody>
      </p:sp>
    </p:spTree>
    <p:extLst>
      <p:ext uri="{BB962C8B-B14F-4D97-AF65-F5344CB8AC3E}">
        <p14:creationId xmlns:p14="http://schemas.microsoft.com/office/powerpoint/2010/main" val="915869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8</a:t>
            </a:fld>
            <a:endParaRPr lang="zh-CN" altLang="en-US"/>
          </a:p>
        </p:txBody>
      </p:sp>
    </p:spTree>
    <p:extLst>
      <p:ext uri="{BB962C8B-B14F-4D97-AF65-F5344CB8AC3E}">
        <p14:creationId xmlns:p14="http://schemas.microsoft.com/office/powerpoint/2010/main" val="127975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9</a:t>
            </a:fld>
            <a:endParaRPr lang="zh-CN" altLang="en-US"/>
          </a:p>
        </p:txBody>
      </p:sp>
    </p:spTree>
    <p:extLst>
      <p:ext uri="{BB962C8B-B14F-4D97-AF65-F5344CB8AC3E}">
        <p14:creationId xmlns:p14="http://schemas.microsoft.com/office/powerpoint/2010/main" val="787836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10</a:t>
            </a:fld>
            <a:endParaRPr lang="zh-CN" altLang="en-US"/>
          </a:p>
        </p:txBody>
      </p:sp>
    </p:spTree>
    <p:extLst>
      <p:ext uri="{BB962C8B-B14F-4D97-AF65-F5344CB8AC3E}">
        <p14:creationId xmlns:p14="http://schemas.microsoft.com/office/powerpoint/2010/main" val="4025595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8AAAD-FC08-490C-9223-BE0A3EF8B7B4}" type="slidenum">
              <a:rPr lang="zh-CN" altLang="en-US" smtClean="0"/>
              <a:t>13</a:t>
            </a:fld>
            <a:endParaRPr lang="zh-CN" altLang="en-US"/>
          </a:p>
        </p:txBody>
      </p:sp>
    </p:spTree>
    <p:extLst>
      <p:ext uri="{BB962C8B-B14F-4D97-AF65-F5344CB8AC3E}">
        <p14:creationId xmlns:p14="http://schemas.microsoft.com/office/powerpoint/2010/main" val="748096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2FE40-C0D0-409B-884E-47C8CCBC078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BEB1996-69A8-49D4-AED5-5C0DC322DC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5AAACE-3851-4A26-851C-B4A11B47EA68}"/>
              </a:ext>
            </a:extLst>
          </p:cNvPr>
          <p:cNvSpPr>
            <a:spLocks noGrp="1"/>
          </p:cNvSpPr>
          <p:nvPr>
            <p:ph type="dt" sz="half" idx="10"/>
          </p:nvPr>
        </p:nvSpPr>
        <p:spPr/>
        <p:txBody>
          <a:bodyPr/>
          <a:lstStyle/>
          <a:p>
            <a:fld id="{A1C94F1F-6BF2-446A-9934-5B0916EC81F5}"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F1915E4B-A5A3-427E-A06B-BDCB908D69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C82B24-2A12-4C94-94DD-B19F900BFE9B}"/>
              </a:ext>
            </a:extLst>
          </p:cNvPr>
          <p:cNvSpPr>
            <a:spLocks noGrp="1"/>
          </p:cNvSpPr>
          <p:nvPr>
            <p:ph type="sldNum" sz="quarter" idx="12"/>
          </p:nvPr>
        </p:nvSpPr>
        <p:spPr/>
        <p:txBody>
          <a:body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2297647890"/>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29F6D-8DA3-4AB3-80A5-8238CE7D3F2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BEBE127-C8B3-47B5-B885-1202F1007E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117469-8C8C-4156-9CDC-6EF49639B083}"/>
              </a:ext>
            </a:extLst>
          </p:cNvPr>
          <p:cNvSpPr>
            <a:spLocks noGrp="1"/>
          </p:cNvSpPr>
          <p:nvPr>
            <p:ph type="dt" sz="half" idx="10"/>
          </p:nvPr>
        </p:nvSpPr>
        <p:spPr/>
        <p:txBody>
          <a:bodyPr/>
          <a:lstStyle/>
          <a:p>
            <a:fld id="{A1C94F1F-6BF2-446A-9934-5B0916EC81F5}"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ACC7E383-7C6B-4C1B-9572-65705DDCDB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492C87-F623-43C7-9798-5FD579B6D4E7}"/>
              </a:ext>
            </a:extLst>
          </p:cNvPr>
          <p:cNvSpPr>
            <a:spLocks noGrp="1"/>
          </p:cNvSpPr>
          <p:nvPr>
            <p:ph type="sldNum" sz="quarter" idx="12"/>
          </p:nvPr>
        </p:nvSpPr>
        <p:spPr/>
        <p:txBody>
          <a:body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3702383915"/>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34A06B-8A33-45C3-A680-20D76520BFA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6229C3-93B3-4E64-B7F0-E91AC34C352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0E7884-6621-4DA2-88D4-A0FCACA9D8C1}"/>
              </a:ext>
            </a:extLst>
          </p:cNvPr>
          <p:cNvSpPr>
            <a:spLocks noGrp="1"/>
          </p:cNvSpPr>
          <p:nvPr>
            <p:ph type="dt" sz="half" idx="10"/>
          </p:nvPr>
        </p:nvSpPr>
        <p:spPr/>
        <p:txBody>
          <a:bodyPr/>
          <a:lstStyle/>
          <a:p>
            <a:fld id="{A1C94F1F-6BF2-446A-9934-5B0916EC81F5}"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EB365B07-9822-4DAD-BBCB-4251A058FA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2DFA37-6890-491D-8F30-49A01F82AE28}"/>
              </a:ext>
            </a:extLst>
          </p:cNvPr>
          <p:cNvSpPr>
            <a:spLocks noGrp="1"/>
          </p:cNvSpPr>
          <p:nvPr>
            <p:ph type="sldNum" sz="quarter" idx="12"/>
          </p:nvPr>
        </p:nvSpPr>
        <p:spPr/>
        <p:txBody>
          <a:body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4282655697"/>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407225"/>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方正黑体简体" panose="02010601030101010101" pitchFamily="2" charset="-122"/>
              <a:ea typeface="方正黑体简体" panose="02010601030101010101" pitchFamily="2" charset="-122"/>
            </a:endParaRPr>
          </a:p>
        </p:txBody>
      </p:sp>
      <p:sp>
        <p:nvSpPr>
          <p:cNvPr id="3" name="矩形 2"/>
          <p:cNvSpPr/>
          <p:nvPr userDrawn="1"/>
        </p:nvSpPr>
        <p:spPr>
          <a:xfrm>
            <a:off x="1016000" y="990600"/>
            <a:ext cx="10261600" cy="4978400"/>
          </a:xfrm>
          <a:prstGeom prst="rect">
            <a:avLst/>
          </a:prstGeom>
          <a:solidFill>
            <a:schemeClr val="bg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方正黑体简体" panose="02010601030101010101" pitchFamily="2" charset="-122"/>
              <a:ea typeface="方正黑体简体" panose="02010601030101010101" pitchFamily="2" charset="-122"/>
            </a:endParaRPr>
          </a:p>
        </p:txBody>
      </p:sp>
      <p:sp>
        <p:nvSpPr>
          <p:cNvPr id="4" name="矩形 3"/>
          <p:cNvSpPr/>
          <p:nvPr userDrawn="1"/>
        </p:nvSpPr>
        <p:spPr>
          <a:xfrm>
            <a:off x="1161825" y="1147483"/>
            <a:ext cx="9954409" cy="4661647"/>
          </a:xfrm>
          <a:prstGeom prst="rect">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712240557"/>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2022/11/15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1713533657"/>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895626"/>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88217"/>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011264"/>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734954"/>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194349"/>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62FC1F-AACE-4FF8-81E9-7DF5D494462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244DEBE-6B24-46B3-9652-08836912C1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67A0C4A-A90A-4534-AA37-D7B79E602F5C}"/>
              </a:ext>
            </a:extLst>
          </p:cNvPr>
          <p:cNvSpPr>
            <a:spLocks noGrp="1"/>
          </p:cNvSpPr>
          <p:nvPr>
            <p:ph type="dt" sz="half" idx="10"/>
          </p:nvPr>
        </p:nvSpPr>
        <p:spPr/>
        <p:txBody>
          <a:bodyPr/>
          <a:lstStyle/>
          <a:p>
            <a:fld id="{A1C94F1F-6BF2-446A-9934-5B0916EC81F5}"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7E7B4C2F-4C03-49E0-AF7E-0A77312A63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356361-7DE0-45BF-A480-481A14956AC3}"/>
              </a:ext>
            </a:extLst>
          </p:cNvPr>
          <p:cNvSpPr>
            <a:spLocks noGrp="1"/>
          </p:cNvSpPr>
          <p:nvPr>
            <p:ph type="sldNum" sz="quarter" idx="12"/>
          </p:nvPr>
        </p:nvSpPr>
        <p:spPr/>
        <p:txBody>
          <a:body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262085357"/>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8909"/>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150704"/>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921227"/>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91987"/>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723214"/>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999580"/>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282681"/>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483029"/>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87140"/>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231694"/>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379F0-489A-4F11-A59C-84582582EE4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C3EFFA-1EAA-4AA2-B2A6-8B3ED540D1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CD10757-E5AF-48FF-ABD5-FEE90467AFCF}"/>
              </a:ext>
            </a:extLst>
          </p:cNvPr>
          <p:cNvSpPr>
            <a:spLocks noGrp="1"/>
          </p:cNvSpPr>
          <p:nvPr>
            <p:ph type="dt" sz="half" idx="10"/>
          </p:nvPr>
        </p:nvSpPr>
        <p:spPr/>
        <p:txBody>
          <a:bodyPr/>
          <a:lstStyle/>
          <a:p>
            <a:fld id="{A1C94F1F-6BF2-446A-9934-5B0916EC81F5}"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A9720C29-3CDD-47E4-9E6A-436B26F2CF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BA4110-1223-44CC-A868-C85D4C70A81F}"/>
              </a:ext>
            </a:extLst>
          </p:cNvPr>
          <p:cNvSpPr>
            <a:spLocks noGrp="1"/>
          </p:cNvSpPr>
          <p:nvPr>
            <p:ph type="sldNum" sz="quarter" idx="12"/>
          </p:nvPr>
        </p:nvSpPr>
        <p:spPr/>
        <p:txBody>
          <a:body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3419717129"/>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695841"/>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936287"/>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610440"/>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13895"/>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856063"/>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555347"/>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673502-ED0D-36A5-D027-3D57F6EA4D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Tree>
    <p:extLst>
      <p:ext uri="{BB962C8B-B14F-4D97-AF65-F5344CB8AC3E}">
        <p14:creationId xmlns:p14="http://schemas.microsoft.com/office/powerpoint/2010/main" val="3008028722"/>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EF78F6C6-D5F1-4500-BE5E-51FC1656EADB}"/>
              </a:ext>
            </a:extLst>
          </p:cNvPr>
          <p:cNvSpPr>
            <a:spLocks noGrp="1"/>
          </p:cNvSpPr>
          <p:nvPr>
            <p:ph type="pic" sz="quarter" idx="10"/>
          </p:nvPr>
        </p:nvSpPr>
        <p:spPr>
          <a:xfrm>
            <a:off x="0" y="1998665"/>
            <a:ext cx="12192000" cy="2592387"/>
          </a:xfrm>
          <a:custGeom>
            <a:avLst/>
            <a:gdLst>
              <a:gd name="connsiteX0" fmla="*/ 0 w 12192000"/>
              <a:gd name="connsiteY0" fmla="*/ 0 h 2592387"/>
              <a:gd name="connsiteX1" fmla="*/ 12192000 w 12192000"/>
              <a:gd name="connsiteY1" fmla="*/ 0 h 2592387"/>
              <a:gd name="connsiteX2" fmla="*/ 12192000 w 12192000"/>
              <a:gd name="connsiteY2" fmla="*/ 2592387 h 2592387"/>
              <a:gd name="connsiteX3" fmla="*/ 0 w 12192000"/>
              <a:gd name="connsiteY3" fmla="*/ 2592387 h 2592387"/>
            </a:gdLst>
            <a:ahLst/>
            <a:cxnLst>
              <a:cxn ang="0">
                <a:pos x="connsiteX0" y="connsiteY0"/>
              </a:cxn>
              <a:cxn ang="0">
                <a:pos x="connsiteX1" y="connsiteY1"/>
              </a:cxn>
              <a:cxn ang="0">
                <a:pos x="connsiteX2" y="connsiteY2"/>
              </a:cxn>
              <a:cxn ang="0">
                <a:pos x="connsiteX3" y="connsiteY3"/>
              </a:cxn>
            </a:cxnLst>
            <a:rect l="l" t="t" r="r" b="b"/>
            <a:pathLst>
              <a:path w="12192000" h="2592387">
                <a:moveTo>
                  <a:pt x="0" y="0"/>
                </a:moveTo>
                <a:lnTo>
                  <a:pt x="12192000" y="0"/>
                </a:lnTo>
                <a:lnTo>
                  <a:pt x="12192000" y="2592387"/>
                </a:lnTo>
                <a:lnTo>
                  <a:pt x="0" y="259238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566468576"/>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2"/>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3"/>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1"/>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9" y="4817826"/>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178659073"/>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FF632-5D66-489C-8D17-F4E970FE49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47A69E-8053-4914-84D8-0071963E3B2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179837C-2EA8-43FD-AEEE-D9706DBA3F0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7EFC7A8-67B0-4091-B08F-7D03BC15E782}"/>
              </a:ext>
            </a:extLst>
          </p:cNvPr>
          <p:cNvSpPr>
            <a:spLocks noGrp="1"/>
          </p:cNvSpPr>
          <p:nvPr>
            <p:ph type="dt" sz="half" idx="10"/>
          </p:nvPr>
        </p:nvSpPr>
        <p:spPr/>
        <p:txBody>
          <a:bodyPr/>
          <a:lstStyle/>
          <a:p>
            <a:fld id="{A1C94F1F-6BF2-446A-9934-5B0916EC81F5}" type="datetimeFigureOut">
              <a:rPr lang="zh-CN" altLang="en-US" smtClean="0"/>
              <a:t>2022/11/15</a:t>
            </a:fld>
            <a:endParaRPr lang="zh-CN" altLang="en-US"/>
          </a:p>
        </p:txBody>
      </p:sp>
      <p:sp>
        <p:nvSpPr>
          <p:cNvPr id="6" name="页脚占位符 5">
            <a:extLst>
              <a:ext uri="{FF2B5EF4-FFF2-40B4-BE49-F238E27FC236}">
                <a16:creationId xmlns:a16="http://schemas.microsoft.com/office/drawing/2014/main" id="{784DC1A8-72C9-4CF2-978C-E424780617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5EB10D-DE65-4C92-8BDC-BBFAD9155697}"/>
              </a:ext>
            </a:extLst>
          </p:cNvPr>
          <p:cNvSpPr>
            <a:spLocks noGrp="1"/>
          </p:cNvSpPr>
          <p:nvPr>
            <p:ph type="sldNum" sz="quarter" idx="12"/>
          </p:nvPr>
        </p:nvSpPr>
        <p:spPr/>
        <p:txBody>
          <a:body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1829003818"/>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F236A-EBA1-4943-8A76-31AE2D54A22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BBC80E-6C0D-48E2-9AF1-BE2702CFD6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9EFC286-55E8-4263-8D6C-0D213D6241B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499994-C2F2-462A-BDF1-845AA8E1BA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FC4EF1-57A5-4B53-AD9B-44A60A42C76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5306DDA-AF3A-4CA5-B16C-7A37FC515812}"/>
              </a:ext>
            </a:extLst>
          </p:cNvPr>
          <p:cNvSpPr>
            <a:spLocks noGrp="1"/>
          </p:cNvSpPr>
          <p:nvPr>
            <p:ph type="dt" sz="half" idx="10"/>
          </p:nvPr>
        </p:nvSpPr>
        <p:spPr/>
        <p:txBody>
          <a:bodyPr/>
          <a:lstStyle/>
          <a:p>
            <a:fld id="{A1C94F1F-6BF2-446A-9934-5B0916EC81F5}" type="datetimeFigureOut">
              <a:rPr lang="zh-CN" altLang="en-US" smtClean="0"/>
              <a:t>2022/11/15</a:t>
            </a:fld>
            <a:endParaRPr lang="zh-CN" altLang="en-US"/>
          </a:p>
        </p:txBody>
      </p:sp>
      <p:sp>
        <p:nvSpPr>
          <p:cNvPr id="8" name="页脚占位符 7">
            <a:extLst>
              <a:ext uri="{FF2B5EF4-FFF2-40B4-BE49-F238E27FC236}">
                <a16:creationId xmlns:a16="http://schemas.microsoft.com/office/drawing/2014/main" id="{6673A3EB-ED59-439B-A675-9D1B8F2B658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0EF32E7-A3FB-4452-8729-EBA2AE2F672F}"/>
              </a:ext>
            </a:extLst>
          </p:cNvPr>
          <p:cNvSpPr>
            <a:spLocks noGrp="1"/>
          </p:cNvSpPr>
          <p:nvPr>
            <p:ph type="sldNum" sz="quarter" idx="12"/>
          </p:nvPr>
        </p:nvSpPr>
        <p:spPr/>
        <p:txBody>
          <a:body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1419775950"/>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336B8-4BCD-4F5E-8237-B1AE80CA48D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2C3998-ED7B-431A-B258-DEFA7BB7C5C3}"/>
              </a:ext>
            </a:extLst>
          </p:cNvPr>
          <p:cNvSpPr>
            <a:spLocks noGrp="1"/>
          </p:cNvSpPr>
          <p:nvPr>
            <p:ph type="dt" sz="half" idx="10"/>
          </p:nvPr>
        </p:nvSpPr>
        <p:spPr/>
        <p:txBody>
          <a:bodyPr/>
          <a:lstStyle/>
          <a:p>
            <a:fld id="{A1C94F1F-6BF2-446A-9934-5B0916EC81F5}" type="datetimeFigureOut">
              <a:rPr lang="zh-CN" altLang="en-US" smtClean="0"/>
              <a:t>2022/11/15</a:t>
            </a:fld>
            <a:endParaRPr lang="zh-CN" altLang="en-US"/>
          </a:p>
        </p:txBody>
      </p:sp>
      <p:sp>
        <p:nvSpPr>
          <p:cNvPr id="4" name="页脚占位符 3">
            <a:extLst>
              <a:ext uri="{FF2B5EF4-FFF2-40B4-BE49-F238E27FC236}">
                <a16:creationId xmlns:a16="http://schemas.microsoft.com/office/drawing/2014/main" id="{E3B41D7D-B2E9-4216-96F5-80683C9A13E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29D991D-8B08-43F7-BB82-76857F00E39D}"/>
              </a:ext>
            </a:extLst>
          </p:cNvPr>
          <p:cNvSpPr>
            <a:spLocks noGrp="1"/>
          </p:cNvSpPr>
          <p:nvPr>
            <p:ph type="sldNum" sz="quarter" idx="12"/>
          </p:nvPr>
        </p:nvSpPr>
        <p:spPr/>
        <p:txBody>
          <a:body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2332173125"/>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6537DD-857F-4472-9028-28A2B021B191}"/>
              </a:ext>
            </a:extLst>
          </p:cNvPr>
          <p:cNvSpPr>
            <a:spLocks noGrp="1"/>
          </p:cNvSpPr>
          <p:nvPr>
            <p:ph type="dt" sz="half" idx="10"/>
          </p:nvPr>
        </p:nvSpPr>
        <p:spPr/>
        <p:txBody>
          <a:bodyPr/>
          <a:lstStyle/>
          <a:p>
            <a:fld id="{A1C94F1F-6BF2-446A-9934-5B0916EC81F5}" type="datetimeFigureOut">
              <a:rPr lang="zh-CN" altLang="en-US" smtClean="0"/>
              <a:t>2022/11/15</a:t>
            </a:fld>
            <a:endParaRPr lang="zh-CN" altLang="en-US"/>
          </a:p>
        </p:txBody>
      </p:sp>
      <p:sp>
        <p:nvSpPr>
          <p:cNvPr id="3" name="页脚占位符 2">
            <a:extLst>
              <a:ext uri="{FF2B5EF4-FFF2-40B4-BE49-F238E27FC236}">
                <a16:creationId xmlns:a16="http://schemas.microsoft.com/office/drawing/2014/main" id="{0DB251DA-E43C-44AD-80F1-7AD25492BEC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4246DA4-4A74-4321-967A-A1996EA9C34F}"/>
              </a:ext>
            </a:extLst>
          </p:cNvPr>
          <p:cNvSpPr>
            <a:spLocks noGrp="1"/>
          </p:cNvSpPr>
          <p:nvPr>
            <p:ph type="sldNum" sz="quarter" idx="12"/>
          </p:nvPr>
        </p:nvSpPr>
        <p:spPr/>
        <p:txBody>
          <a:body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2966238607"/>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2CFE4-5D50-4A2E-ADBD-511323C24CA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454EBD-5890-478E-9E94-C80E6BFED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B1A89B-2517-44E9-A0E7-DA34939BD4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3F4489-FD6C-46BC-A60E-56C3BA21AED2}"/>
              </a:ext>
            </a:extLst>
          </p:cNvPr>
          <p:cNvSpPr>
            <a:spLocks noGrp="1"/>
          </p:cNvSpPr>
          <p:nvPr>
            <p:ph type="dt" sz="half" idx="10"/>
          </p:nvPr>
        </p:nvSpPr>
        <p:spPr/>
        <p:txBody>
          <a:bodyPr/>
          <a:lstStyle/>
          <a:p>
            <a:fld id="{A1C94F1F-6BF2-446A-9934-5B0916EC81F5}" type="datetimeFigureOut">
              <a:rPr lang="zh-CN" altLang="en-US" smtClean="0"/>
              <a:t>2022/11/15</a:t>
            </a:fld>
            <a:endParaRPr lang="zh-CN" altLang="en-US"/>
          </a:p>
        </p:txBody>
      </p:sp>
      <p:sp>
        <p:nvSpPr>
          <p:cNvPr id="6" name="页脚占位符 5">
            <a:extLst>
              <a:ext uri="{FF2B5EF4-FFF2-40B4-BE49-F238E27FC236}">
                <a16:creationId xmlns:a16="http://schemas.microsoft.com/office/drawing/2014/main" id="{315206CA-219F-4BB8-8E64-8DD15F95B4D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A23502-8208-46D3-96EF-968E3BB88024}"/>
              </a:ext>
            </a:extLst>
          </p:cNvPr>
          <p:cNvSpPr>
            <a:spLocks noGrp="1"/>
          </p:cNvSpPr>
          <p:nvPr>
            <p:ph type="sldNum" sz="quarter" idx="12"/>
          </p:nvPr>
        </p:nvSpPr>
        <p:spPr/>
        <p:txBody>
          <a:body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2051969451"/>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3593D-81C0-4814-B83E-1E2B6AC7AA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4BC978A-A96B-4EDB-A651-F5E4484FF3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CDE53E9-81FE-4E4E-8060-4E4BF9362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6CD9E6D-6491-4E59-A4D0-A9040CB6BCEB}"/>
              </a:ext>
            </a:extLst>
          </p:cNvPr>
          <p:cNvSpPr>
            <a:spLocks noGrp="1"/>
          </p:cNvSpPr>
          <p:nvPr>
            <p:ph type="dt" sz="half" idx="10"/>
          </p:nvPr>
        </p:nvSpPr>
        <p:spPr/>
        <p:txBody>
          <a:bodyPr/>
          <a:lstStyle/>
          <a:p>
            <a:fld id="{A1C94F1F-6BF2-446A-9934-5B0916EC81F5}" type="datetimeFigureOut">
              <a:rPr lang="zh-CN" altLang="en-US" smtClean="0"/>
              <a:t>2022/11/15</a:t>
            </a:fld>
            <a:endParaRPr lang="zh-CN" altLang="en-US"/>
          </a:p>
        </p:txBody>
      </p:sp>
      <p:sp>
        <p:nvSpPr>
          <p:cNvPr id="6" name="页脚占位符 5">
            <a:extLst>
              <a:ext uri="{FF2B5EF4-FFF2-40B4-BE49-F238E27FC236}">
                <a16:creationId xmlns:a16="http://schemas.microsoft.com/office/drawing/2014/main" id="{5C7F7A7D-0B93-424E-A6AB-306E5811F9A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DB05E9-9D64-4B10-8E21-489BD1473F20}"/>
              </a:ext>
            </a:extLst>
          </p:cNvPr>
          <p:cNvSpPr>
            <a:spLocks noGrp="1"/>
          </p:cNvSpPr>
          <p:nvPr>
            <p:ph type="sldNum" sz="quarter" idx="12"/>
          </p:nvPr>
        </p:nvSpPr>
        <p:spPr/>
        <p:txBody>
          <a:body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1422706712"/>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4D59C2-9B5D-41E3-A59E-960094257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E68544D-3A2A-4F91-B5A4-6A2CE4D88C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9264D3A-E10B-4FF3-B555-C067BF9A5D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C94F1F-6BF2-446A-9934-5B0916EC81F5}"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D1C9907C-7EF6-477B-8901-0AAE537FA1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A1C5A1C-C001-4E3D-8DAE-AA32539AC7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F9975-C836-4AEA-90DD-A5CF8F7C85BC}" type="slidenum">
              <a:rPr lang="zh-CN" altLang="en-US" smtClean="0"/>
              <a:t>‹#›</a:t>
            </a:fld>
            <a:endParaRPr lang="zh-CN" altLang="en-US"/>
          </a:p>
        </p:txBody>
      </p:sp>
    </p:spTree>
    <p:extLst>
      <p:ext uri="{BB962C8B-B14F-4D97-AF65-F5344CB8AC3E}">
        <p14:creationId xmlns:p14="http://schemas.microsoft.com/office/powerpoint/2010/main" val="234749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tx1">
                    <a:tint val="75000"/>
                  </a:schemeClr>
                </a:solidFill>
                <a:latin typeface="方正黑体简体" panose="02010601030101010101" pitchFamily="2" charset="-122"/>
                <a:ea typeface="方正黑体简体" panose="02010601030101010101" pitchFamily="2" charset="-122"/>
              </a:defRPr>
            </a:lvl1pPr>
          </a:lstStyle>
          <a:p>
            <a:fld id="{0CEB1B6A-AEF1-4ACD-BD61-958570690F55}" type="datetimeFigureOut">
              <a:rPr lang="zh-CN" altLang="en-US" smtClean="0"/>
              <a:pPr/>
              <a:t>2022/11/15</a:t>
            </a:fld>
            <a:endParaRPr lang="zh-CN" altLang="en-US" dirty="0"/>
          </a:p>
        </p:txBody>
      </p:sp>
      <p:sp>
        <p:nvSpPr>
          <p:cNvPr id="5" name="页脚占位符 4"/>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latin typeface="方正黑体简体" panose="02010601030101010101" pitchFamily="2" charset="-122"/>
                <a:ea typeface="方正黑体简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latin typeface="方正黑体简体" panose="02010601030101010101" pitchFamily="2" charset="-122"/>
                <a:ea typeface="方正黑体简体" panose="02010601030101010101" pitchFamily="2" charset="-122"/>
              </a:defRPr>
            </a:lvl1pPr>
          </a:lstStyle>
          <a:p>
            <a:fld id="{BB6CB991-6BD3-42F2-8A94-1903E9425430}" type="slidenum">
              <a:rPr lang="zh-CN" altLang="en-US" smtClean="0"/>
              <a:pPr/>
              <a:t>‹#›</a:t>
            </a:fld>
            <a:endParaRPr lang="zh-CN" altLang="en-US" dirty="0"/>
          </a:p>
        </p:txBody>
      </p:sp>
    </p:spTree>
    <p:extLst>
      <p:ext uri="{BB962C8B-B14F-4D97-AF65-F5344CB8AC3E}">
        <p14:creationId xmlns:p14="http://schemas.microsoft.com/office/powerpoint/2010/main" val="214329821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9" r:id="rId26"/>
    <p:sldLayoutId id="2147483720" r:id="rId27"/>
  </p:sldLayoutIdLst>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xStyles>
    <p:titleStyle>
      <a:lvl1pPr algn="l" defTabSz="1219170" rtl="0" eaLnBrk="1" latinLnBrk="0" hangingPunct="1">
        <a:lnSpc>
          <a:spcPct val="90000"/>
        </a:lnSpc>
        <a:spcBef>
          <a:spcPct val="0"/>
        </a:spcBef>
        <a:buNone/>
        <a:defRPr sz="5867" kern="1200">
          <a:solidFill>
            <a:schemeClr val="tx1"/>
          </a:solidFill>
          <a:latin typeface="方正黑体简体" panose="02010601030101010101" pitchFamily="2" charset="-122"/>
          <a:ea typeface="方正黑体简体" panose="02010601030101010101" pitchFamily="2" charset="-122"/>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方正黑体简体" panose="02010601030101010101" pitchFamily="2" charset="-122"/>
          <a:ea typeface="方正黑体简体" panose="02010601030101010101" pitchFamily="2" charset="-122"/>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方正黑体简体" panose="02010601030101010101" pitchFamily="2" charset="-122"/>
          <a:ea typeface="方正黑体简体" panose="02010601030101010101" pitchFamily="2" charset="-122"/>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方正黑体简体" panose="02010601030101010101" pitchFamily="2" charset="-122"/>
          <a:ea typeface="方正黑体简体" panose="02010601030101010101" pitchFamily="2" charset="-122"/>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方正黑体简体" panose="02010601030101010101" pitchFamily="2" charset="-122"/>
          <a:ea typeface="方正黑体简体" panose="02010601030101010101" pitchFamily="2" charset="-122"/>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方正黑体简体" panose="02010601030101010101" pitchFamily="2" charset="-122"/>
          <a:ea typeface="方正黑体简体" panose="02010601030101010101" pitchFamily="2" charset="-122"/>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jp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jp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jp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3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jpe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04E714-E079-4FAE-AA4B-4FA46C948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9" name="矩形 8">
            <a:extLst>
              <a:ext uri="{FF2B5EF4-FFF2-40B4-BE49-F238E27FC236}">
                <a16:creationId xmlns:a16="http://schemas.microsoft.com/office/drawing/2014/main" id="{072474E1-C3AD-4971-BAD5-A6EF387DB5DA}"/>
              </a:ext>
            </a:extLst>
          </p:cNvPr>
          <p:cNvSpPr/>
          <p:nvPr/>
        </p:nvSpPr>
        <p:spPr>
          <a:xfrm>
            <a:off x="3404937" y="541421"/>
            <a:ext cx="8109284" cy="5775158"/>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hidden="1">
            <a:extLst>
              <a:ext uri="{FF2B5EF4-FFF2-40B4-BE49-F238E27FC236}">
                <a16:creationId xmlns:a16="http://schemas.microsoft.com/office/drawing/2014/main" id="{E6271CFA-5EB5-4DF9-0EB1-1378AC5B2A07}"/>
              </a:ext>
            </a:extLst>
          </p:cNvPr>
          <p:cNvSpPr/>
          <p:nvPr/>
        </p:nvSpPr>
        <p:spPr>
          <a:xfrm>
            <a:off x="677779" y="1564105"/>
            <a:ext cx="2107594" cy="37538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标题 1">
            <a:extLst>
              <a:ext uri="{FF2B5EF4-FFF2-40B4-BE49-F238E27FC236}">
                <a16:creationId xmlns:a16="http://schemas.microsoft.com/office/drawing/2014/main" id="{C03DC4F3-B7EB-46FB-9ACD-851E0FED1614}"/>
              </a:ext>
            </a:extLst>
          </p:cNvPr>
          <p:cNvSpPr txBox="1">
            <a:spLocks/>
          </p:cNvSpPr>
          <p:nvPr/>
        </p:nvSpPr>
        <p:spPr>
          <a:xfrm>
            <a:off x="4609110" y="2320182"/>
            <a:ext cx="5895473" cy="132556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8800" spc="600" dirty="0">
                <a:solidFill>
                  <a:schemeClr val="tx1">
                    <a:lumMod val="85000"/>
                    <a:lumOff val="15000"/>
                  </a:schemeClr>
                </a:solidFill>
                <a:latin typeface="字魂35号-经典雅黑" panose="00000500000000000000" pitchFamily="2" charset="-122"/>
                <a:ea typeface="字魂35号-经典雅黑" panose="00000500000000000000" pitchFamily="2" charset="-122"/>
              </a:rPr>
              <a:t>猫猫关怀项目</a:t>
            </a:r>
          </a:p>
        </p:txBody>
      </p:sp>
      <p:pic>
        <p:nvPicPr>
          <p:cNvPr id="4" name="图片 3">
            <a:extLst>
              <a:ext uri="{FF2B5EF4-FFF2-40B4-BE49-F238E27FC236}">
                <a16:creationId xmlns:a16="http://schemas.microsoft.com/office/drawing/2014/main" id="{6DCE5D67-F0EF-B53D-CD18-CD36F2E86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779" y="1578448"/>
            <a:ext cx="2431181" cy="1620155"/>
          </a:xfrm>
          <a:prstGeom prst="rect">
            <a:avLst/>
          </a:prstGeom>
        </p:spPr>
      </p:pic>
      <p:sp>
        <p:nvSpPr>
          <p:cNvPr id="10" name="矩形 9">
            <a:extLst>
              <a:ext uri="{FF2B5EF4-FFF2-40B4-BE49-F238E27FC236}">
                <a16:creationId xmlns:a16="http://schemas.microsoft.com/office/drawing/2014/main" id="{EE7A9062-1BD2-457F-8755-145DFFAA9B1A}"/>
              </a:ext>
            </a:extLst>
          </p:cNvPr>
          <p:cNvSpPr/>
          <p:nvPr/>
        </p:nvSpPr>
        <p:spPr>
          <a:xfrm>
            <a:off x="2815389" y="1564105"/>
            <a:ext cx="1191127" cy="3753853"/>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a:extLst>
              <a:ext uri="{FF2B5EF4-FFF2-40B4-BE49-F238E27FC236}">
                <a16:creationId xmlns:a16="http://schemas.microsoft.com/office/drawing/2014/main" id="{009093D7-C250-4AC2-ABBE-FCE633E5B284}"/>
              </a:ext>
            </a:extLst>
          </p:cNvPr>
          <p:cNvSpPr txBox="1">
            <a:spLocks/>
          </p:cNvSpPr>
          <p:nvPr/>
        </p:nvSpPr>
        <p:spPr>
          <a:xfrm>
            <a:off x="4743472" y="4878698"/>
            <a:ext cx="4043189" cy="13064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3000"/>
              </a:lnSpc>
            </a:pPr>
            <a:r>
              <a:rPr lang="zh-CN" altLang="en-US" sz="1800" dirty="0">
                <a:solidFill>
                  <a:schemeClr val="tx1">
                    <a:lumMod val="85000"/>
                    <a:lumOff val="15000"/>
                  </a:schemeClr>
                </a:solidFill>
                <a:latin typeface="字魂35号-经典雅黑" panose="00000500000000000000" pitchFamily="2" charset="-122"/>
                <a:ea typeface="字魂35号-经典雅黑" panose="00000500000000000000" pitchFamily="2" charset="-122"/>
              </a:rPr>
              <a:t>路演团队：山东大学软件学院星柳队   </a:t>
            </a:r>
            <a:endParaRPr lang="en-US" altLang="zh-CN" sz="180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a:p>
            <a:pPr algn="l">
              <a:lnSpc>
                <a:spcPts val="3000"/>
              </a:lnSpc>
            </a:pPr>
            <a:r>
              <a:rPr lang="zh-CN" altLang="en-US" sz="1800" dirty="0">
                <a:solidFill>
                  <a:schemeClr val="tx1">
                    <a:lumMod val="85000"/>
                    <a:lumOff val="15000"/>
                  </a:schemeClr>
                </a:solidFill>
                <a:latin typeface="字魂35号-经典雅黑" panose="00000500000000000000" pitchFamily="2" charset="-122"/>
                <a:ea typeface="字魂35号-经典雅黑" panose="00000500000000000000" pitchFamily="2" charset="-122"/>
              </a:rPr>
              <a:t>时间：</a:t>
            </a:r>
            <a:r>
              <a:rPr lang="en-US" altLang="zh-CN" sz="1800" dirty="0">
                <a:solidFill>
                  <a:schemeClr val="tx1">
                    <a:lumMod val="85000"/>
                    <a:lumOff val="15000"/>
                  </a:schemeClr>
                </a:solidFill>
                <a:latin typeface="字魂35号-经典雅黑" panose="00000500000000000000" pitchFamily="2" charset="-122"/>
                <a:ea typeface="字魂35号-经典雅黑" panose="00000500000000000000" pitchFamily="2" charset="-122"/>
              </a:rPr>
              <a:t>2022.11</a:t>
            </a:r>
            <a:endParaRPr lang="zh-CN" altLang="en-US" sz="180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sp>
        <p:nvSpPr>
          <p:cNvPr id="13" name="矩形 12">
            <a:extLst>
              <a:ext uri="{FF2B5EF4-FFF2-40B4-BE49-F238E27FC236}">
                <a16:creationId xmlns:a16="http://schemas.microsoft.com/office/drawing/2014/main" id="{0D3691BA-D435-4408-8432-78810F1DA645}"/>
              </a:ext>
            </a:extLst>
          </p:cNvPr>
          <p:cNvSpPr/>
          <p:nvPr/>
        </p:nvSpPr>
        <p:spPr>
          <a:xfrm>
            <a:off x="4764781" y="1845117"/>
            <a:ext cx="5584129" cy="767202"/>
          </a:xfrm>
          <a:prstGeom prst="rect">
            <a:avLst/>
          </a:prstGeom>
        </p:spPr>
        <p:txBody>
          <a:bodyPr vert="horz" lIns="91440" tIns="45720" rIns="91440" bIns="45720" rtlCol="0" anchor="b">
            <a:normAutofit fontScale="77500" lnSpcReduction="20000"/>
          </a:bodyPr>
          <a:lstStyle/>
          <a:p>
            <a:pPr>
              <a:lnSpc>
                <a:spcPct val="90000"/>
              </a:lnSpc>
              <a:spcBef>
                <a:spcPct val="0"/>
              </a:spcBef>
            </a:pPr>
            <a:r>
              <a:rPr lang="en-US" altLang="zh-CN" sz="4000" dirty="0">
                <a:latin typeface="仓耳玄三M W05" panose="02020400000000000000" pitchFamily="18" charset="-122"/>
                <a:ea typeface="仓耳玄三M W05" panose="02020400000000000000" pitchFamily="18" charset="-122"/>
              </a:rPr>
              <a:t>Wandering Cats Care Project</a:t>
            </a:r>
            <a:endParaRPr lang="zh-CN" altLang="en-US" sz="4000" dirty="0">
              <a:latin typeface="仓耳玄三M W05" panose="02020400000000000000" pitchFamily="18" charset="-122"/>
              <a:ea typeface="仓耳玄三M W05" panose="02020400000000000000" pitchFamily="18" charset="-122"/>
            </a:endParaRPr>
          </a:p>
          <a:p>
            <a:pPr>
              <a:lnSpc>
                <a:spcPct val="90000"/>
              </a:lnSpc>
              <a:spcBef>
                <a:spcPct val="0"/>
              </a:spcBef>
            </a:pPr>
            <a:endParaRPr lang="zh-CN" altLang="en-US" sz="4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sp>
        <p:nvSpPr>
          <p:cNvPr id="14" name="矩形 13">
            <a:extLst>
              <a:ext uri="{FF2B5EF4-FFF2-40B4-BE49-F238E27FC236}">
                <a16:creationId xmlns:a16="http://schemas.microsoft.com/office/drawing/2014/main" id="{4604F090-ECA3-40F4-BD64-CCFFB12BDE42}"/>
              </a:ext>
            </a:extLst>
          </p:cNvPr>
          <p:cNvSpPr/>
          <p:nvPr/>
        </p:nvSpPr>
        <p:spPr>
          <a:xfrm>
            <a:off x="11709066" y="119600"/>
            <a:ext cx="1176756" cy="1359569"/>
          </a:xfrm>
          <a:prstGeom prst="rect">
            <a:avLst/>
          </a:prstGeom>
        </p:spPr>
        <p:txBody>
          <a:bodyPr vert="horz" lIns="91440" tIns="45720" rIns="91440" bIns="45720" rtlCol="0" anchor="t">
            <a:noAutofit/>
          </a:bodyPr>
          <a:lstStyle/>
          <a:p>
            <a:pPr algn="ctr">
              <a:lnSpc>
                <a:spcPct val="90000"/>
              </a:lnSpc>
              <a:spcBef>
                <a:spcPct val="0"/>
              </a:spcBef>
            </a:pPr>
            <a:r>
              <a:rPr lang="zh-CN" altLang="en-US" sz="24000" spc="300" dirty="0">
                <a:solidFill>
                  <a:schemeClr val="tx1">
                    <a:lumMod val="85000"/>
                    <a:lumOff val="15000"/>
                  </a:schemeClr>
                </a:solidFill>
                <a:latin typeface="字魂59号-创粗黑" panose="00000500000000000000" pitchFamily="2" charset="-122"/>
                <a:ea typeface="字魂59号-创粗黑" panose="00000500000000000000" pitchFamily="2" charset="-122"/>
                <a:cs typeface="+mj-cs"/>
              </a:rPr>
              <a:t>”</a:t>
            </a:r>
          </a:p>
        </p:txBody>
      </p:sp>
      <p:sp>
        <p:nvSpPr>
          <p:cNvPr id="16" name="标题 1">
            <a:extLst>
              <a:ext uri="{FF2B5EF4-FFF2-40B4-BE49-F238E27FC236}">
                <a16:creationId xmlns:a16="http://schemas.microsoft.com/office/drawing/2014/main" id="{7A706819-BF8B-41C0-B287-F34AA4CE9F44}"/>
              </a:ext>
            </a:extLst>
          </p:cNvPr>
          <p:cNvSpPr txBox="1">
            <a:spLocks/>
          </p:cNvSpPr>
          <p:nvPr/>
        </p:nvSpPr>
        <p:spPr>
          <a:xfrm>
            <a:off x="114969" y="231106"/>
            <a:ext cx="1864895" cy="830179"/>
          </a:xfrm>
          <a:prstGeom prst="rect">
            <a:avLst/>
          </a:prstGeom>
        </p:spPr>
        <p:txBody>
          <a:bodyPr vert="horz" lIns="91440" tIns="45720" rIns="91440" bIns="45720" rtlCol="0" anchor="b">
            <a:normAutofit/>
          </a:bodyPr>
          <a:lstStyle>
            <a:defPPr>
              <a:defRPr lang="zh-CN"/>
            </a:defPPr>
            <a:lvl1pPr algn="ctr">
              <a:lnSpc>
                <a:spcPct val="90000"/>
              </a:lnSpc>
              <a:spcBef>
                <a:spcPct val="0"/>
              </a:spcBef>
              <a:defRPr sz="4000" spc="30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defRPr>
            </a:lvl1pPr>
          </a:lstStyle>
          <a:p>
            <a:r>
              <a:rPr lang="en-US" altLang="zh-CN" sz="3600" dirty="0"/>
              <a:t>2022</a:t>
            </a:r>
            <a:endParaRPr lang="zh-CN" altLang="en-US" sz="3600" dirty="0"/>
          </a:p>
        </p:txBody>
      </p:sp>
      <p:pic>
        <p:nvPicPr>
          <p:cNvPr id="6" name="图片 5">
            <a:extLst>
              <a:ext uri="{FF2B5EF4-FFF2-40B4-BE49-F238E27FC236}">
                <a16:creationId xmlns:a16="http://schemas.microsoft.com/office/drawing/2014/main" id="{011B013B-87BF-36D8-50DB-BF357E13F3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780" y="3197925"/>
            <a:ext cx="2137610" cy="2137610"/>
          </a:xfrm>
          <a:prstGeom prst="rect">
            <a:avLst/>
          </a:prstGeom>
        </p:spPr>
      </p:pic>
    </p:spTree>
    <p:extLst>
      <p:ext uri="{BB962C8B-B14F-4D97-AF65-F5344CB8AC3E}">
        <p14:creationId xmlns:p14="http://schemas.microsoft.com/office/powerpoint/2010/main" val="1934408614"/>
      </p:ext>
    </p:extLst>
  </p:cSld>
  <p:clrMapOvr>
    <a:masterClrMapping/>
  </p:clrMapOvr>
  <mc:AlternateContent xmlns:mc="http://schemas.openxmlformats.org/markup-compatibility/2006" xmlns:p14="http://schemas.microsoft.com/office/powerpoint/2010/main">
    <mc:Choice Requires="p14">
      <p:transition spd="slow" p14:dur="175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750"/>
                                        <p:tgtEl>
                                          <p:spTgt spid="14"/>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750"/>
                                        <p:tgtEl>
                                          <p:spTgt spid="13"/>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750"/>
                                        <p:tgtEl>
                                          <p:spTgt spid="11"/>
                                        </p:tgtEl>
                                      </p:cBhvr>
                                    </p:animEffect>
                                  </p:childTnLst>
                                </p:cTn>
                              </p:par>
                            </p:childTnLst>
                          </p:cTn>
                        </p:par>
                        <p:par>
                          <p:cTn id="16" fill="hold">
                            <p:stCondLst>
                              <p:cond delay="225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50"/>
                                        <p:tgtEl>
                                          <p:spTgt spid="16"/>
                                        </p:tgtEl>
                                      </p:cBhvr>
                                    </p:animEffect>
                                    <p:anim calcmode="lin" valueType="num">
                                      <p:cBhvr>
                                        <p:cTn id="20" dur="750" fill="hold"/>
                                        <p:tgtEl>
                                          <p:spTgt spid="16"/>
                                        </p:tgtEl>
                                        <p:attrNameLst>
                                          <p:attrName>ppt_x</p:attrName>
                                        </p:attrNameLst>
                                      </p:cBhvr>
                                      <p:tavLst>
                                        <p:tav tm="0">
                                          <p:val>
                                            <p:strVal val="#ppt_x"/>
                                          </p:val>
                                        </p:tav>
                                        <p:tav tm="100000">
                                          <p:val>
                                            <p:strVal val="#ppt_x"/>
                                          </p:val>
                                        </p:tav>
                                      </p:tavLst>
                                    </p:anim>
                                    <p:anim calcmode="lin" valueType="num">
                                      <p:cBhvr>
                                        <p:cTn id="21" dur="75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750" fill="hold"/>
                                        <p:tgtEl>
                                          <p:spTgt spid="12"/>
                                        </p:tgtEl>
                                        <p:attrNameLst>
                                          <p:attrName>ppt_x</p:attrName>
                                        </p:attrNameLst>
                                      </p:cBhvr>
                                      <p:tavLst>
                                        <p:tav tm="0">
                                          <p:val>
                                            <p:strVal val="0-#ppt_w/2"/>
                                          </p:val>
                                        </p:tav>
                                        <p:tav tm="100000">
                                          <p:val>
                                            <p:strVal val="#ppt_x"/>
                                          </p:val>
                                        </p:tav>
                                      </p:tavLst>
                                    </p:anim>
                                    <p:anim calcmode="lin" valueType="num">
                                      <p:cBhvr additive="base">
                                        <p:cTn id="26"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7B257169-96CD-422C-916D-D7FD3CB17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6" name="矩形 5">
            <a:extLst>
              <a:ext uri="{FF2B5EF4-FFF2-40B4-BE49-F238E27FC236}">
                <a16:creationId xmlns:a16="http://schemas.microsoft.com/office/drawing/2014/main" id="{365AA34C-4CD7-481B-AB94-588F3E0B43ED}"/>
              </a:ext>
            </a:extLst>
          </p:cNvPr>
          <p:cNvSpPr/>
          <p:nvPr/>
        </p:nvSpPr>
        <p:spPr>
          <a:xfrm>
            <a:off x="2346158" y="721895"/>
            <a:ext cx="8049126" cy="539014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EA51227-71EA-4890-9B04-EA6133641AC0}"/>
              </a:ext>
            </a:extLst>
          </p:cNvPr>
          <p:cNvSpPr/>
          <p:nvPr/>
        </p:nvSpPr>
        <p:spPr>
          <a:xfrm>
            <a:off x="9516979" y="-20598"/>
            <a:ext cx="2675021" cy="6878598"/>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279CC180-B58E-42A0-A742-49FA28E897C3}"/>
              </a:ext>
            </a:extLst>
          </p:cNvPr>
          <p:cNvGrpSpPr/>
          <p:nvPr/>
        </p:nvGrpSpPr>
        <p:grpSpPr>
          <a:xfrm>
            <a:off x="7772400" y="1479884"/>
            <a:ext cx="3645568" cy="3946358"/>
            <a:chOff x="7772400" y="1479884"/>
            <a:chExt cx="3645568" cy="3946358"/>
          </a:xfrm>
        </p:grpSpPr>
        <p:sp>
          <p:nvSpPr>
            <p:cNvPr id="7" name="矩形 6">
              <a:extLst>
                <a:ext uri="{FF2B5EF4-FFF2-40B4-BE49-F238E27FC236}">
                  <a16:creationId xmlns:a16="http://schemas.microsoft.com/office/drawing/2014/main" id="{2DAA9740-3368-4BBF-A67F-F2D7336E559C}"/>
                </a:ext>
              </a:extLst>
            </p:cNvPr>
            <p:cNvSpPr/>
            <p:nvPr/>
          </p:nvSpPr>
          <p:spPr>
            <a:xfrm>
              <a:off x="7772400" y="1479884"/>
              <a:ext cx="3645568" cy="394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37E19EE-359F-4D9B-8224-878CC362391A}"/>
                </a:ext>
              </a:extLst>
            </p:cNvPr>
            <p:cNvSpPr/>
            <p:nvPr/>
          </p:nvSpPr>
          <p:spPr>
            <a:xfrm>
              <a:off x="8091734" y="3495000"/>
              <a:ext cx="2850490" cy="523392"/>
            </a:xfrm>
            <a:prstGeom prst="rect">
              <a:avLst/>
            </a:prstGeom>
          </p:spPr>
          <p:txBody>
            <a:bodyPr vert="horz" lIns="91440" tIns="45720" rIns="91440" bIns="45720" rtlCol="0" anchor="b">
              <a:noAutofit/>
            </a:bodyPr>
            <a:lstStyle/>
            <a:p>
              <a:pPr>
                <a:lnSpc>
                  <a:spcPts val="6000"/>
                </a:lnSpc>
                <a:spcBef>
                  <a:spcPct val="0"/>
                </a:spcBef>
              </a:pPr>
              <a:r>
                <a:rPr lang="en-US" altLang="zh-CN" sz="4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03.</a:t>
              </a:r>
            </a:p>
            <a:p>
              <a:pPr>
                <a:lnSpc>
                  <a:spcPts val="6000"/>
                </a:lnSpc>
                <a:spcBef>
                  <a:spcPct val="0"/>
                </a:spcBef>
              </a:pPr>
              <a:r>
                <a:rPr lang="zh-CN" altLang="en-US" sz="4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项目产品与服务</a:t>
              </a:r>
            </a:p>
          </p:txBody>
        </p:sp>
        <p:sp>
          <p:nvSpPr>
            <p:cNvPr id="17" name="矩形 16">
              <a:extLst>
                <a:ext uri="{FF2B5EF4-FFF2-40B4-BE49-F238E27FC236}">
                  <a16:creationId xmlns:a16="http://schemas.microsoft.com/office/drawing/2014/main" id="{A23DD510-2D33-4C71-BACE-C273A02D289F}"/>
                </a:ext>
              </a:extLst>
            </p:cNvPr>
            <p:cNvSpPr/>
            <p:nvPr/>
          </p:nvSpPr>
          <p:spPr>
            <a:xfrm>
              <a:off x="8155361" y="4231717"/>
              <a:ext cx="3182182" cy="363946"/>
            </a:xfrm>
            <a:prstGeom prst="rect">
              <a:avLst/>
            </a:prstGeom>
          </p:spPr>
          <p:txBody>
            <a:bodyPr wrap="square">
              <a:spAutoFit/>
            </a:bodyPr>
            <a:lstStyle/>
            <a:p>
              <a:pPr>
                <a:lnSpc>
                  <a:spcPts val="2000"/>
                </a:lnSpc>
              </a:pPr>
              <a:r>
                <a:rPr lang="en-US" altLang="zh-CN" sz="2400" dirty="0">
                  <a:latin typeface="仓耳玄三M W05" panose="02020400000000000000" pitchFamily="18" charset="-122"/>
                  <a:ea typeface="仓耳玄三M W05" panose="02020400000000000000" pitchFamily="18" charset="-122"/>
                </a:rPr>
                <a:t>Products and Services</a:t>
              </a:r>
              <a:endParaRPr lang="zh-CN" altLang="en-US" sz="2400" dirty="0">
                <a:latin typeface="仓耳玄三M W05" panose="02020400000000000000" pitchFamily="18" charset="-122"/>
                <a:ea typeface="仓耳玄三M W05" panose="02020400000000000000" pitchFamily="18" charset="-122"/>
              </a:endParaRPr>
            </a:p>
          </p:txBody>
        </p:sp>
      </p:grpSp>
      <p:sp>
        <p:nvSpPr>
          <p:cNvPr id="25" name="矩形 24">
            <a:extLst>
              <a:ext uri="{FF2B5EF4-FFF2-40B4-BE49-F238E27FC236}">
                <a16:creationId xmlns:a16="http://schemas.microsoft.com/office/drawing/2014/main" id="{96C2DBA8-04B7-47CB-9C36-7EFCC40F7D18}"/>
              </a:ext>
            </a:extLst>
          </p:cNvPr>
          <p:cNvSpPr/>
          <p:nvPr/>
        </p:nvSpPr>
        <p:spPr>
          <a:xfrm>
            <a:off x="2266074" y="5696952"/>
            <a:ext cx="2373273" cy="523392"/>
          </a:xfrm>
          <a:prstGeom prst="rect">
            <a:avLst/>
          </a:prstGeom>
        </p:spPr>
        <p:txBody>
          <a:bodyPr vert="horz" lIns="91440" tIns="45720" rIns="91440" bIns="45720" rtlCol="0" anchor="b">
            <a:noAutofit/>
          </a:bodyPr>
          <a:lstStyle/>
          <a:p>
            <a:pPr algn="ctr">
              <a:lnSpc>
                <a:spcPct val="90000"/>
              </a:lnSpc>
              <a:spcBef>
                <a:spcPct val="0"/>
              </a:spcBef>
            </a:pPr>
            <a:r>
              <a:rPr lang="en-US" altLang="zh-CN"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THREE</a:t>
            </a:r>
            <a:endParaRPr lang="zh-CN" altLang="en-US"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grpSp>
        <p:nvGrpSpPr>
          <p:cNvPr id="9" name="组合 8">
            <a:extLst>
              <a:ext uri="{FF2B5EF4-FFF2-40B4-BE49-F238E27FC236}">
                <a16:creationId xmlns:a16="http://schemas.microsoft.com/office/drawing/2014/main" id="{6B4821AE-DF4A-AE7D-501A-96250D84C3C4}"/>
              </a:ext>
            </a:extLst>
          </p:cNvPr>
          <p:cNvGrpSpPr/>
          <p:nvPr/>
        </p:nvGrpSpPr>
        <p:grpSpPr>
          <a:xfrm>
            <a:off x="854457" y="950495"/>
            <a:ext cx="421106" cy="4957010"/>
            <a:chOff x="854457" y="950495"/>
            <a:chExt cx="421106" cy="4957010"/>
          </a:xfrm>
        </p:grpSpPr>
        <p:cxnSp>
          <p:nvCxnSpPr>
            <p:cNvPr id="12" name="直接连接符 11">
              <a:extLst>
                <a:ext uri="{FF2B5EF4-FFF2-40B4-BE49-F238E27FC236}">
                  <a16:creationId xmlns:a16="http://schemas.microsoft.com/office/drawing/2014/main" id="{309EAC9D-F32F-40AB-A38C-7078AD6E25B1}"/>
                </a:ext>
              </a:extLst>
            </p:cNvPr>
            <p:cNvCxnSpPr/>
            <p:nvPr/>
          </p:nvCxnSpPr>
          <p:spPr>
            <a:xfrm>
              <a:off x="1082841" y="1170071"/>
              <a:ext cx="0" cy="4565984"/>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F0E6F071-1D49-4EDF-9773-E350799215A2}"/>
                </a:ext>
              </a:extLst>
            </p:cNvPr>
            <p:cNvSpPr/>
            <p:nvPr/>
          </p:nvSpPr>
          <p:spPr>
            <a:xfrm>
              <a:off x="854457" y="950495"/>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F6F86BB4-3A9A-44FB-849A-FFABC19D76F0}"/>
                </a:ext>
              </a:extLst>
            </p:cNvPr>
            <p:cNvSpPr/>
            <p:nvPr/>
          </p:nvSpPr>
          <p:spPr>
            <a:xfrm>
              <a:off x="854457" y="2764857"/>
              <a:ext cx="421106" cy="421106"/>
            </a:xfrm>
            <a:prstGeom prst="ellipse">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014A65F-7074-4035-A866-8596E7716424}"/>
                </a:ext>
              </a:extLst>
            </p:cNvPr>
            <p:cNvSpPr/>
            <p:nvPr/>
          </p:nvSpPr>
          <p:spPr>
            <a:xfrm>
              <a:off x="854457" y="3672038"/>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BAFD2F3-D7BD-4310-9B55-245F51401E84}"/>
                </a:ext>
              </a:extLst>
            </p:cNvPr>
            <p:cNvSpPr/>
            <p:nvPr/>
          </p:nvSpPr>
          <p:spPr>
            <a:xfrm>
              <a:off x="854457" y="5486399"/>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72455E15-DB2C-7142-D813-5EEEA7BD2DA5}"/>
                </a:ext>
              </a:extLst>
            </p:cNvPr>
            <p:cNvSpPr/>
            <p:nvPr/>
          </p:nvSpPr>
          <p:spPr>
            <a:xfrm>
              <a:off x="854457" y="1857676"/>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CB72C5A1-77EC-D18D-E1BA-C85AAD54651D}"/>
                </a:ext>
              </a:extLst>
            </p:cNvPr>
            <p:cNvSpPr/>
            <p:nvPr/>
          </p:nvSpPr>
          <p:spPr>
            <a:xfrm>
              <a:off x="854457" y="4579219"/>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0409456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750" fill="hold"/>
                                        <p:tgtEl>
                                          <p:spTgt spid="25"/>
                                        </p:tgtEl>
                                        <p:attrNameLst>
                                          <p:attrName>ppt_w</p:attrName>
                                        </p:attrNameLst>
                                      </p:cBhvr>
                                      <p:tavLst>
                                        <p:tav tm="0">
                                          <p:val>
                                            <p:fltVal val="0"/>
                                          </p:val>
                                        </p:tav>
                                        <p:tav tm="100000">
                                          <p:val>
                                            <p:strVal val="#ppt_w"/>
                                          </p:val>
                                        </p:tav>
                                      </p:tavLst>
                                    </p:anim>
                                    <p:anim calcmode="lin" valueType="num">
                                      <p:cBhvr>
                                        <p:cTn id="16" dur="750" fill="hold"/>
                                        <p:tgtEl>
                                          <p:spTgt spid="25"/>
                                        </p:tgtEl>
                                        <p:attrNameLst>
                                          <p:attrName>ppt_h</p:attrName>
                                        </p:attrNameLst>
                                      </p:cBhvr>
                                      <p:tavLst>
                                        <p:tav tm="0">
                                          <p:val>
                                            <p:fltVal val="0"/>
                                          </p:val>
                                        </p:tav>
                                        <p:tav tm="100000">
                                          <p:val>
                                            <p:strVal val="#ppt_h"/>
                                          </p:val>
                                        </p:tav>
                                      </p:tavLst>
                                    </p:anim>
                                    <p:animEffect transition="in" filter="fade">
                                      <p:cBhvr>
                                        <p:cTn id="17" dur="750"/>
                                        <p:tgtEl>
                                          <p:spTgt spid="25"/>
                                        </p:tgtEl>
                                      </p:cBhvr>
                                    </p:animEffect>
                                  </p:childTnLst>
                                </p:cTn>
                              </p:par>
                            </p:childTnLst>
                          </p:cTn>
                        </p:par>
                        <p:par>
                          <p:cTn id="18" fill="hold">
                            <p:stCondLst>
                              <p:cond delay="2250"/>
                            </p:stCondLst>
                            <p:childTnLst>
                              <p:par>
                                <p:cTn id="19" presetID="5" presetClass="entr" presetSubtype="1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checkerboard(across)">
                                      <p:cBhvr>
                                        <p:cTn id="2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588C0CA-9B90-D8FE-C7B7-6DAF619B1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14" name="组合 13">
            <a:extLst>
              <a:ext uri="{FF2B5EF4-FFF2-40B4-BE49-F238E27FC236}">
                <a16:creationId xmlns:a16="http://schemas.microsoft.com/office/drawing/2014/main" id="{27CB6816-ACF8-A180-5BDC-C3D0037EDBE8}"/>
              </a:ext>
            </a:extLst>
          </p:cNvPr>
          <p:cNvGrpSpPr/>
          <p:nvPr/>
        </p:nvGrpSpPr>
        <p:grpSpPr>
          <a:xfrm>
            <a:off x="848298" y="509363"/>
            <a:ext cx="5058170" cy="652051"/>
            <a:chOff x="1205065" y="4912908"/>
            <a:chExt cx="5058170" cy="652051"/>
          </a:xfrm>
        </p:grpSpPr>
        <p:sp>
          <p:nvSpPr>
            <p:cNvPr id="10" name="矩形 9">
              <a:extLst>
                <a:ext uri="{FF2B5EF4-FFF2-40B4-BE49-F238E27FC236}">
                  <a16:creationId xmlns:a16="http://schemas.microsoft.com/office/drawing/2014/main" id="{BB2C1A89-F5F9-AD6D-154E-2CD267174F1B}"/>
                </a:ext>
              </a:extLst>
            </p:cNvPr>
            <p:cNvSpPr/>
            <p:nvPr/>
          </p:nvSpPr>
          <p:spPr>
            <a:xfrm>
              <a:off x="1205065" y="4912908"/>
              <a:ext cx="575684" cy="575940"/>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1" name="矩形 10">
              <a:extLst>
                <a:ext uri="{FF2B5EF4-FFF2-40B4-BE49-F238E27FC236}">
                  <a16:creationId xmlns:a16="http://schemas.microsoft.com/office/drawing/2014/main" id="{96F263B7-3631-8225-D2BE-2EEA3A890961}"/>
                </a:ext>
              </a:extLst>
            </p:cNvPr>
            <p:cNvSpPr/>
            <p:nvPr/>
          </p:nvSpPr>
          <p:spPr>
            <a:xfrm>
              <a:off x="1780750" y="4912908"/>
              <a:ext cx="4413573" cy="575940"/>
            </a:xfrm>
            <a:prstGeom prst="rect">
              <a:avLst/>
            </a:prstGeom>
            <a:solidFill>
              <a:srgbClr val="C4D7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2" name="Rectangle 24">
              <a:extLst>
                <a:ext uri="{FF2B5EF4-FFF2-40B4-BE49-F238E27FC236}">
                  <a16:creationId xmlns:a16="http://schemas.microsoft.com/office/drawing/2014/main" id="{DEA4F4C8-F1EB-5183-FF29-0D7C12A9DCA0}"/>
                </a:ext>
              </a:extLst>
            </p:cNvPr>
            <p:cNvSpPr>
              <a:spLocks noChangeArrowheads="1"/>
            </p:cNvSpPr>
            <p:nvPr/>
          </p:nvSpPr>
          <p:spPr bwMode="auto">
            <a:xfrm>
              <a:off x="1998702" y="5008588"/>
              <a:ext cx="4029787" cy="48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nSpc>
                  <a:spcPct val="120000"/>
                </a:lnSpc>
                <a:defRPr/>
              </a:pP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项目功能特点</a:t>
              </a:r>
            </a:p>
          </p:txBody>
        </p:sp>
        <p:sp>
          <p:nvSpPr>
            <p:cNvPr id="13" name="矩形 12">
              <a:extLst>
                <a:ext uri="{FF2B5EF4-FFF2-40B4-BE49-F238E27FC236}">
                  <a16:creationId xmlns:a16="http://schemas.microsoft.com/office/drawing/2014/main" id="{1D49FB50-7D24-DB89-A715-90D951DAB2E4}"/>
                </a:ext>
              </a:extLst>
            </p:cNvPr>
            <p:cNvSpPr/>
            <p:nvPr/>
          </p:nvSpPr>
          <p:spPr>
            <a:xfrm>
              <a:off x="1321414" y="4989019"/>
              <a:ext cx="4941821" cy="575940"/>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pic>
        <p:nvPicPr>
          <p:cNvPr id="2" name="picture" descr="descript">
            <a:extLst>
              <a:ext uri="{FF2B5EF4-FFF2-40B4-BE49-F238E27FC236}">
                <a16:creationId xmlns:a16="http://schemas.microsoft.com/office/drawing/2014/main" id="{C7CCB972-612E-D64B-C853-EB385741E2F6}"/>
              </a:ext>
            </a:extLst>
          </p:cNvPr>
          <p:cNvPicPr/>
          <p:nvPr/>
        </p:nvPicPr>
        <p:blipFill>
          <a:blip r:embed="rId3"/>
          <a:stretch>
            <a:fillRect/>
          </a:stretch>
        </p:blipFill>
        <p:spPr>
          <a:xfrm>
            <a:off x="1709102" y="1306991"/>
            <a:ext cx="8773796" cy="5253031"/>
          </a:xfrm>
          <a:prstGeom prst="rect">
            <a:avLst/>
          </a:prstGeom>
        </p:spPr>
      </p:pic>
    </p:spTree>
    <p:extLst>
      <p:ext uri="{BB962C8B-B14F-4D97-AF65-F5344CB8AC3E}">
        <p14:creationId xmlns:p14="http://schemas.microsoft.com/office/powerpoint/2010/main" val="167303275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588C0CA-9B90-D8FE-C7B7-6DAF619B1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4" name="文本框 3">
            <a:extLst>
              <a:ext uri="{FF2B5EF4-FFF2-40B4-BE49-F238E27FC236}">
                <a16:creationId xmlns:a16="http://schemas.microsoft.com/office/drawing/2014/main" id="{44CC2D45-6CC5-396D-9F5D-0D6E8D4F75D4}"/>
              </a:ext>
            </a:extLst>
          </p:cNvPr>
          <p:cNvSpPr txBox="1"/>
          <p:nvPr/>
        </p:nvSpPr>
        <p:spPr>
          <a:xfrm>
            <a:off x="848298" y="1615264"/>
            <a:ext cx="10391202" cy="1200329"/>
          </a:xfrm>
          <a:prstGeom prst="rect">
            <a:avLst/>
          </a:prstGeom>
          <a:noFill/>
        </p:spPr>
        <p:txBody>
          <a:bodyPr wrap="square" rtlCol="0">
            <a:spAutoFit/>
          </a:bodyPr>
          <a:lstStyle/>
          <a:p>
            <a:r>
              <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此小程序主要分为用户模块、猫咪模块、评论模块、科普模块和通知模块，提供了找猫、猫谱、领养、猫咪详情、科普、社区、猫猫速报、猫友圈、评论、我的、通知、发表等多个板块，分别负责了大众和个人的相关功能。</a:t>
            </a:r>
            <a:endParaRPr lang="en-US" altLang="zh-CN"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p:txBody>
      </p:sp>
      <p:grpSp>
        <p:nvGrpSpPr>
          <p:cNvPr id="14" name="组合 13">
            <a:extLst>
              <a:ext uri="{FF2B5EF4-FFF2-40B4-BE49-F238E27FC236}">
                <a16:creationId xmlns:a16="http://schemas.microsoft.com/office/drawing/2014/main" id="{27CB6816-ACF8-A180-5BDC-C3D0037EDBE8}"/>
              </a:ext>
            </a:extLst>
          </p:cNvPr>
          <p:cNvGrpSpPr/>
          <p:nvPr/>
        </p:nvGrpSpPr>
        <p:grpSpPr>
          <a:xfrm>
            <a:off x="848298" y="509363"/>
            <a:ext cx="5058170" cy="652051"/>
            <a:chOff x="1205065" y="4912908"/>
            <a:chExt cx="5058170" cy="652051"/>
          </a:xfrm>
        </p:grpSpPr>
        <p:sp>
          <p:nvSpPr>
            <p:cNvPr id="10" name="矩形 9">
              <a:extLst>
                <a:ext uri="{FF2B5EF4-FFF2-40B4-BE49-F238E27FC236}">
                  <a16:creationId xmlns:a16="http://schemas.microsoft.com/office/drawing/2014/main" id="{BB2C1A89-F5F9-AD6D-154E-2CD267174F1B}"/>
                </a:ext>
              </a:extLst>
            </p:cNvPr>
            <p:cNvSpPr/>
            <p:nvPr/>
          </p:nvSpPr>
          <p:spPr>
            <a:xfrm>
              <a:off x="1205065" y="4912908"/>
              <a:ext cx="575684" cy="575940"/>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1" name="矩形 10">
              <a:extLst>
                <a:ext uri="{FF2B5EF4-FFF2-40B4-BE49-F238E27FC236}">
                  <a16:creationId xmlns:a16="http://schemas.microsoft.com/office/drawing/2014/main" id="{96F263B7-3631-8225-D2BE-2EEA3A890961}"/>
                </a:ext>
              </a:extLst>
            </p:cNvPr>
            <p:cNvSpPr/>
            <p:nvPr/>
          </p:nvSpPr>
          <p:spPr>
            <a:xfrm>
              <a:off x="1780750" y="4912908"/>
              <a:ext cx="4413573" cy="575940"/>
            </a:xfrm>
            <a:prstGeom prst="rect">
              <a:avLst/>
            </a:prstGeom>
            <a:solidFill>
              <a:srgbClr val="C4D7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2" name="Rectangle 24">
              <a:extLst>
                <a:ext uri="{FF2B5EF4-FFF2-40B4-BE49-F238E27FC236}">
                  <a16:creationId xmlns:a16="http://schemas.microsoft.com/office/drawing/2014/main" id="{DEA4F4C8-F1EB-5183-FF29-0D7C12A9DCA0}"/>
                </a:ext>
              </a:extLst>
            </p:cNvPr>
            <p:cNvSpPr>
              <a:spLocks noChangeArrowheads="1"/>
            </p:cNvSpPr>
            <p:nvPr/>
          </p:nvSpPr>
          <p:spPr bwMode="auto">
            <a:xfrm>
              <a:off x="1998702" y="5008588"/>
              <a:ext cx="4029787" cy="48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nSpc>
                  <a:spcPct val="120000"/>
                </a:lnSpc>
                <a:defRPr/>
              </a:pP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项目功能概述</a:t>
              </a:r>
            </a:p>
          </p:txBody>
        </p:sp>
        <p:sp>
          <p:nvSpPr>
            <p:cNvPr id="13" name="矩形 12">
              <a:extLst>
                <a:ext uri="{FF2B5EF4-FFF2-40B4-BE49-F238E27FC236}">
                  <a16:creationId xmlns:a16="http://schemas.microsoft.com/office/drawing/2014/main" id="{1D49FB50-7D24-DB89-A715-90D951DAB2E4}"/>
                </a:ext>
              </a:extLst>
            </p:cNvPr>
            <p:cNvSpPr/>
            <p:nvPr/>
          </p:nvSpPr>
          <p:spPr>
            <a:xfrm>
              <a:off x="1321414" y="4989019"/>
              <a:ext cx="4941821" cy="575940"/>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grpSp>
        <p:nvGrpSpPr>
          <p:cNvPr id="2" name="ís1îḑe">
            <a:extLst>
              <a:ext uri="{FF2B5EF4-FFF2-40B4-BE49-F238E27FC236}">
                <a16:creationId xmlns:a16="http://schemas.microsoft.com/office/drawing/2014/main" id="{C3B040C6-0A43-5F5C-261C-E362DFCD3C5B}"/>
              </a:ext>
            </a:extLst>
          </p:cNvPr>
          <p:cNvGrpSpPr/>
          <p:nvPr/>
        </p:nvGrpSpPr>
        <p:grpSpPr>
          <a:xfrm>
            <a:off x="-23711" y="3494795"/>
            <a:ext cx="12384450" cy="1317111"/>
            <a:chOff x="6901" y="3178628"/>
            <a:chExt cx="12228383" cy="1300513"/>
          </a:xfrm>
        </p:grpSpPr>
        <p:sp>
          <p:nvSpPr>
            <p:cNvPr id="3" name="ïs1íḑé">
              <a:extLst>
                <a:ext uri="{FF2B5EF4-FFF2-40B4-BE49-F238E27FC236}">
                  <a16:creationId xmlns:a16="http://schemas.microsoft.com/office/drawing/2014/main" id="{57B389EC-1CE9-8B13-581C-1F57E16688DB}"/>
                </a:ext>
              </a:extLst>
            </p:cNvPr>
            <p:cNvSpPr/>
            <p:nvPr/>
          </p:nvSpPr>
          <p:spPr>
            <a:xfrm flipH="1" flipV="1">
              <a:off x="22830" y="3666823"/>
              <a:ext cx="12212454" cy="812318"/>
            </a:xfrm>
            <a:custGeom>
              <a:avLst/>
              <a:gdLst>
                <a:gd name="connsiteX0" fmla="*/ 3369945 w 3362325"/>
                <a:gd name="connsiteY0" fmla="*/ 512626 h 542925"/>
                <a:gd name="connsiteX1" fmla="*/ 3369945 w 3362325"/>
                <a:gd name="connsiteY1" fmla="*/ 545963 h 542925"/>
                <a:gd name="connsiteX2" fmla="*/ 0 w 3362325"/>
                <a:gd name="connsiteY2" fmla="*/ 417376 h 542925"/>
                <a:gd name="connsiteX3" fmla="*/ 0 w 3362325"/>
                <a:gd name="connsiteY3" fmla="*/ 284026 h 542925"/>
                <a:gd name="connsiteX4" fmla="*/ 3369945 w 3362325"/>
                <a:gd name="connsiteY4" fmla="*/ 512626 h 542925"/>
                <a:gd name="connsiteX0" fmla="*/ 3369945 w 3369945"/>
                <a:gd name="connsiteY0" fmla="*/ 512626 h 545963"/>
                <a:gd name="connsiteX1" fmla="*/ 3369945 w 3369945"/>
                <a:gd name="connsiteY1" fmla="*/ 545963 h 545963"/>
                <a:gd name="connsiteX2" fmla="*/ 0 w 3369945"/>
                <a:gd name="connsiteY2" fmla="*/ 468590 h 545963"/>
                <a:gd name="connsiteX3" fmla="*/ 0 w 3369945"/>
                <a:gd name="connsiteY3" fmla="*/ 284026 h 545963"/>
                <a:gd name="connsiteX4" fmla="*/ 3369945 w 3369945"/>
                <a:gd name="connsiteY4" fmla="*/ 512626 h 545963"/>
                <a:gd name="connsiteX0" fmla="*/ 3369945 w 3369945"/>
                <a:gd name="connsiteY0" fmla="*/ 512626 h 545963"/>
                <a:gd name="connsiteX1" fmla="*/ 3369945 w 3369945"/>
                <a:gd name="connsiteY1" fmla="*/ 545963 h 545963"/>
                <a:gd name="connsiteX2" fmla="*/ 0 w 3369945"/>
                <a:gd name="connsiteY2" fmla="*/ 468590 h 545963"/>
                <a:gd name="connsiteX3" fmla="*/ 0 w 3369945"/>
                <a:gd name="connsiteY3" fmla="*/ 284026 h 545963"/>
                <a:gd name="connsiteX4" fmla="*/ 3369945 w 3369945"/>
                <a:gd name="connsiteY4" fmla="*/ 512626 h 54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945" h="545963">
                  <a:moveTo>
                    <a:pt x="3369945" y="512626"/>
                  </a:moveTo>
                  <a:lnTo>
                    <a:pt x="3369945" y="545963"/>
                  </a:lnTo>
                  <a:cubicBezTo>
                    <a:pt x="3369945" y="545963"/>
                    <a:pt x="1883973" y="-346603"/>
                    <a:pt x="0" y="468590"/>
                  </a:cubicBezTo>
                  <a:lnTo>
                    <a:pt x="0" y="284026"/>
                  </a:lnTo>
                  <a:cubicBezTo>
                    <a:pt x="0" y="284026"/>
                    <a:pt x="1654493" y="-487499"/>
                    <a:pt x="3369945" y="512626"/>
                  </a:cubicBezTo>
                  <a:close/>
                </a:path>
              </a:pathLst>
            </a:custGeom>
            <a:solidFill>
              <a:srgbClr val="C4D7D3"/>
            </a:solidFill>
            <a:ln w="9525" cap="flat">
              <a:noFill/>
              <a:prstDash val="solid"/>
              <a:miter/>
            </a:ln>
          </p:spPr>
          <p:txBody>
            <a:bodyPr wrap="squar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宋体 CN Heavy"/>
                <a:cs typeface="+mn-cs"/>
              </a:endParaRPr>
            </a:p>
          </p:txBody>
        </p:sp>
        <p:sp>
          <p:nvSpPr>
            <p:cNvPr id="6" name="íṧľîḓê">
              <a:extLst>
                <a:ext uri="{FF2B5EF4-FFF2-40B4-BE49-F238E27FC236}">
                  <a16:creationId xmlns:a16="http://schemas.microsoft.com/office/drawing/2014/main" id="{F7DE5F8A-9CC0-7E64-71DD-89F406002220}"/>
                </a:ext>
              </a:extLst>
            </p:cNvPr>
            <p:cNvSpPr/>
            <p:nvPr/>
          </p:nvSpPr>
          <p:spPr>
            <a:xfrm flipV="1">
              <a:off x="6901" y="3632241"/>
              <a:ext cx="12212454" cy="711882"/>
            </a:xfrm>
            <a:custGeom>
              <a:avLst/>
              <a:gdLst>
                <a:gd name="connsiteX0" fmla="*/ 0 w 3362325"/>
                <a:gd name="connsiteY0" fmla="*/ 485505 h 476250"/>
                <a:gd name="connsiteX1" fmla="*/ 0 w 3362325"/>
                <a:gd name="connsiteY1" fmla="*/ 314055 h 476250"/>
                <a:gd name="connsiteX2" fmla="*/ 3369945 w 3362325"/>
                <a:gd name="connsiteY2" fmla="*/ 442643 h 476250"/>
                <a:gd name="connsiteX3" fmla="*/ 3369945 w 3362325"/>
                <a:gd name="connsiteY3" fmla="*/ 485505 h 476250"/>
                <a:gd name="connsiteX4" fmla="*/ 0 w 3362325"/>
                <a:gd name="connsiteY4" fmla="*/ 485505 h 476250"/>
                <a:gd name="connsiteX0" fmla="*/ 0 w 3369945"/>
                <a:gd name="connsiteY0" fmla="*/ 515475 h 515475"/>
                <a:gd name="connsiteX1" fmla="*/ 0 w 3369945"/>
                <a:gd name="connsiteY1" fmla="*/ 344025 h 515475"/>
                <a:gd name="connsiteX2" fmla="*/ 3369945 w 3369945"/>
                <a:gd name="connsiteY2" fmla="*/ 429934 h 515475"/>
                <a:gd name="connsiteX3" fmla="*/ 3369945 w 3369945"/>
                <a:gd name="connsiteY3" fmla="*/ 515475 h 515475"/>
                <a:gd name="connsiteX4" fmla="*/ 0 w 3369945"/>
                <a:gd name="connsiteY4" fmla="*/ 515475 h 515475"/>
                <a:gd name="connsiteX0" fmla="*/ 0 w 3369945"/>
                <a:gd name="connsiteY0" fmla="*/ 489013 h 489013"/>
                <a:gd name="connsiteX1" fmla="*/ 0 w 3369945"/>
                <a:gd name="connsiteY1" fmla="*/ 317563 h 489013"/>
                <a:gd name="connsiteX2" fmla="*/ 3369945 w 3369945"/>
                <a:gd name="connsiteY2" fmla="*/ 403472 h 489013"/>
                <a:gd name="connsiteX3" fmla="*/ 3369945 w 3369945"/>
                <a:gd name="connsiteY3" fmla="*/ 489013 h 489013"/>
                <a:gd name="connsiteX4" fmla="*/ 0 w 3369945"/>
                <a:gd name="connsiteY4" fmla="*/ 489013 h 489013"/>
                <a:gd name="connsiteX0" fmla="*/ 0 w 3369945"/>
                <a:gd name="connsiteY0" fmla="*/ 501163 h 501163"/>
                <a:gd name="connsiteX1" fmla="*/ 0 w 3369945"/>
                <a:gd name="connsiteY1" fmla="*/ 329713 h 501163"/>
                <a:gd name="connsiteX2" fmla="*/ 3362936 w 3369945"/>
                <a:gd name="connsiteY2" fmla="*/ 398551 h 501163"/>
                <a:gd name="connsiteX3" fmla="*/ 3369945 w 3369945"/>
                <a:gd name="connsiteY3" fmla="*/ 501163 h 501163"/>
                <a:gd name="connsiteX4" fmla="*/ 0 w 3369945"/>
                <a:gd name="connsiteY4" fmla="*/ 501163 h 501163"/>
                <a:gd name="connsiteX0" fmla="*/ 0 w 3369945"/>
                <a:gd name="connsiteY0" fmla="*/ 478459 h 478459"/>
                <a:gd name="connsiteX1" fmla="*/ 0 w 3369945"/>
                <a:gd name="connsiteY1" fmla="*/ 307009 h 478459"/>
                <a:gd name="connsiteX2" fmla="*/ 3362936 w 3369945"/>
                <a:gd name="connsiteY2" fmla="*/ 375847 h 478459"/>
                <a:gd name="connsiteX3" fmla="*/ 3369945 w 3369945"/>
                <a:gd name="connsiteY3" fmla="*/ 478459 h 478459"/>
                <a:gd name="connsiteX4" fmla="*/ 0 w 3369945"/>
                <a:gd name="connsiteY4" fmla="*/ 478459 h 478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945" h="478459">
                  <a:moveTo>
                    <a:pt x="0" y="478459"/>
                  </a:moveTo>
                  <a:lnTo>
                    <a:pt x="0" y="307009"/>
                  </a:lnTo>
                  <a:cubicBezTo>
                    <a:pt x="0" y="307009"/>
                    <a:pt x="1601207" y="-427589"/>
                    <a:pt x="3362936" y="375847"/>
                  </a:cubicBezTo>
                  <a:lnTo>
                    <a:pt x="3369945" y="478459"/>
                  </a:lnTo>
                  <a:cubicBezTo>
                    <a:pt x="3369945" y="478459"/>
                    <a:pt x="1547813" y="-459753"/>
                    <a:pt x="0" y="478459"/>
                  </a:cubicBezTo>
                  <a:close/>
                </a:path>
              </a:pathLst>
            </a:custGeom>
            <a:solidFill>
              <a:srgbClr val="FBD77F"/>
            </a:solidFill>
            <a:ln w="38100">
              <a:noFill/>
            </a:ln>
          </p:spPr>
          <p:txBody>
            <a:bodyPr wrap="squar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思源宋体 CN Heavy"/>
                <a:cs typeface="+mn-cs"/>
              </a:endParaRPr>
            </a:p>
          </p:txBody>
        </p:sp>
        <p:sp>
          <p:nvSpPr>
            <p:cNvPr id="7" name="íślïḑé">
              <a:extLst>
                <a:ext uri="{FF2B5EF4-FFF2-40B4-BE49-F238E27FC236}">
                  <a16:creationId xmlns:a16="http://schemas.microsoft.com/office/drawing/2014/main" id="{5D8D260D-D5A6-A11B-11F5-C11697F14597}"/>
                </a:ext>
              </a:extLst>
            </p:cNvPr>
            <p:cNvSpPr/>
            <p:nvPr/>
          </p:nvSpPr>
          <p:spPr>
            <a:xfrm flipH="1" flipV="1">
              <a:off x="5978508" y="3178628"/>
              <a:ext cx="6213233" cy="977861"/>
            </a:xfrm>
            <a:custGeom>
              <a:avLst/>
              <a:gdLst>
                <a:gd name="connsiteX0" fmla="*/ 0 w 1714500"/>
                <a:gd name="connsiteY0" fmla="*/ 448169 h 657225"/>
                <a:gd name="connsiteX1" fmla="*/ 0 w 1714500"/>
                <a:gd name="connsiteY1" fmla="*/ 662482 h 657225"/>
                <a:gd name="connsiteX2" fmla="*/ 1714500 w 1714500"/>
                <a:gd name="connsiteY2" fmla="*/ 494 h 657225"/>
                <a:gd name="connsiteX3" fmla="*/ 0 w 1714500"/>
                <a:gd name="connsiteY3" fmla="*/ 448169 h 657225"/>
              </a:gdLst>
              <a:ahLst/>
              <a:cxnLst>
                <a:cxn ang="0">
                  <a:pos x="connsiteX0" y="connsiteY0"/>
                </a:cxn>
                <a:cxn ang="0">
                  <a:pos x="connsiteX1" y="connsiteY1"/>
                </a:cxn>
                <a:cxn ang="0">
                  <a:pos x="connsiteX2" y="connsiteY2"/>
                </a:cxn>
                <a:cxn ang="0">
                  <a:pos x="connsiteX3" y="connsiteY3"/>
                </a:cxn>
              </a:cxnLst>
              <a:rect l="l" t="t" r="r" b="b"/>
              <a:pathLst>
                <a:path w="1714500" h="657225">
                  <a:moveTo>
                    <a:pt x="0" y="448169"/>
                  </a:moveTo>
                  <a:lnTo>
                    <a:pt x="0" y="662482"/>
                  </a:lnTo>
                  <a:cubicBezTo>
                    <a:pt x="0" y="662482"/>
                    <a:pt x="704850" y="62407"/>
                    <a:pt x="1714500" y="494"/>
                  </a:cubicBezTo>
                  <a:cubicBezTo>
                    <a:pt x="1714500" y="494"/>
                    <a:pt x="733425" y="-32843"/>
                    <a:pt x="0" y="448169"/>
                  </a:cubicBezTo>
                  <a:close/>
                </a:path>
              </a:pathLst>
            </a:custGeom>
            <a:solidFill>
              <a:schemeClr val="bg1">
                <a:lumMod val="75000"/>
                <a:alpha val="29000"/>
              </a:schemeClr>
            </a:solidFill>
            <a:ln w="9525" cap="flat">
              <a:noFill/>
              <a:prstDash val="solid"/>
              <a:miter/>
            </a:ln>
          </p:spPr>
          <p:txBody>
            <a:bodyPr wrap="square"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宋体 CN Heavy"/>
                <a:cs typeface="+mn-cs"/>
              </a:endParaRPr>
            </a:p>
          </p:txBody>
        </p:sp>
      </p:grpSp>
      <p:grpSp>
        <p:nvGrpSpPr>
          <p:cNvPr id="21" name="îṥľîḋè">
            <a:extLst>
              <a:ext uri="{FF2B5EF4-FFF2-40B4-BE49-F238E27FC236}">
                <a16:creationId xmlns:a16="http://schemas.microsoft.com/office/drawing/2014/main" id="{4471E5C0-3E63-35A4-EB98-C67950F70F0B}"/>
              </a:ext>
            </a:extLst>
          </p:cNvPr>
          <p:cNvGrpSpPr/>
          <p:nvPr/>
        </p:nvGrpSpPr>
        <p:grpSpPr>
          <a:xfrm>
            <a:off x="954309" y="3451564"/>
            <a:ext cx="1463436" cy="1699949"/>
            <a:chOff x="1708208" y="2746987"/>
            <a:chExt cx="2114492" cy="2456226"/>
          </a:xfrm>
        </p:grpSpPr>
        <p:sp>
          <p:nvSpPr>
            <p:cNvPr id="23" name="iṧľíḍé">
              <a:extLst>
                <a:ext uri="{FF2B5EF4-FFF2-40B4-BE49-F238E27FC236}">
                  <a16:creationId xmlns:a16="http://schemas.microsoft.com/office/drawing/2014/main" id="{2B30749A-1B97-2AA8-9AAA-BCB2BE9C16AE}"/>
                </a:ext>
              </a:extLst>
            </p:cNvPr>
            <p:cNvSpPr/>
            <p:nvPr/>
          </p:nvSpPr>
          <p:spPr bwMode="auto">
            <a:xfrm>
              <a:off x="1708208" y="2746987"/>
              <a:ext cx="2114492" cy="2456226"/>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FBD77F"/>
            </a:solidFill>
            <a:ln w="76200">
              <a:solidFill>
                <a:schemeClr val="bg1">
                  <a:lumMod val="95000"/>
                </a:schemeClr>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宋体 CN Heavy"/>
                <a:cs typeface="+mn-cs"/>
              </a:endParaRPr>
            </a:p>
          </p:txBody>
        </p:sp>
        <p:sp>
          <p:nvSpPr>
            <p:cNvPr id="24" name="îşļïḋè">
              <a:extLst>
                <a:ext uri="{FF2B5EF4-FFF2-40B4-BE49-F238E27FC236}">
                  <a16:creationId xmlns:a16="http://schemas.microsoft.com/office/drawing/2014/main" id="{5ACF3D58-DDAC-815C-CFB5-95C1E29BB942}"/>
                </a:ext>
              </a:extLst>
            </p:cNvPr>
            <p:cNvSpPr/>
            <p:nvPr/>
          </p:nvSpPr>
          <p:spPr bwMode="auto">
            <a:xfrm>
              <a:off x="1911407" y="2983026"/>
              <a:ext cx="1708094" cy="1984148"/>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FBD77F"/>
            </a:solidFill>
            <a:ln w="76200">
              <a:solidFill>
                <a:srgbClr val="262626"/>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用户模块</a:t>
              </a:r>
              <a:endParaRPr kumimoji="0" lang="zh-CN" altLang="en-US" sz="1800" b="0" i="0" u="none" strike="noStrike" kern="1200" cap="none" spc="0" normalizeH="0" baseline="0" noProof="0" dirty="0">
                <a:ln>
                  <a:noFill/>
                </a:ln>
                <a:solidFill>
                  <a:prstClr val="white"/>
                </a:solidFill>
                <a:effectLst/>
                <a:uLnTx/>
                <a:uFillTx/>
                <a:latin typeface="思源宋体 CN Heavy"/>
                <a:cs typeface="+mn-cs"/>
              </a:endParaRPr>
            </a:p>
          </p:txBody>
        </p:sp>
      </p:grpSp>
      <p:grpSp>
        <p:nvGrpSpPr>
          <p:cNvPr id="26" name="ïš1îḑê">
            <a:extLst>
              <a:ext uri="{FF2B5EF4-FFF2-40B4-BE49-F238E27FC236}">
                <a16:creationId xmlns:a16="http://schemas.microsoft.com/office/drawing/2014/main" id="{0CA23916-E049-F0CB-47F9-78F40EF50711}"/>
              </a:ext>
            </a:extLst>
          </p:cNvPr>
          <p:cNvGrpSpPr/>
          <p:nvPr/>
        </p:nvGrpSpPr>
        <p:grpSpPr>
          <a:xfrm>
            <a:off x="3175540" y="3705871"/>
            <a:ext cx="1503441" cy="1746419"/>
            <a:chOff x="1708208" y="2746987"/>
            <a:chExt cx="2114492" cy="2456226"/>
          </a:xfrm>
        </p:grpSpPr>
        <p:sp>
          <p:nvSpPr>
            <p:cNvPr id="28" name="íṣľíḑé">
              <a:extLst>
                <a:ext uri="{FF2B5EF4-FFF2-40B4-BE49-F238E27FC236}">
                  <a16:creationId xmlns:a16="http://schemas.microsoft.com/office/drawing/2014/main" id="{B7AF7860-5A18-7A24-16D9-97446159B556}"/>
                </a:ext>
              </a:extLst>
            </p:cNvPr>
            <p:cNvSpPr/>
            <p:nvPr/>
          </p:nvSpPr>
          <p:spPr bwMode="auto">
            <a:xfrm>
              <a:off x="1708208" y="2746987"/>
              <a:ext cx="2114492" cy="2456226"/>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C4D7D3"/>
            </a:solidFill>
            <a:ln w="76200">
              <a:solidFill>
                <a:schemeClr val="bg1">
                  <a:lumMod val="95000"/>
                </a:schemeClr>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宋体 CN Heavy"/>
                <a:cs typeface="+mn-cs"/>
              </a:endParaRPr>
            </a:p>
          </p:txBody>
        </p:sp>
        <p:sp>
          <p:nvSpPr>
            <p:cNvPr id="29" name="î$ḷïḋê">
              <a:extLst>
                <a:ext uri="{FF2B5EF4-FFF2-40B4-BE49-F238E27FC236}">
                  <a16:creationId xmlns:a16="http://schemas.microsoft.com/office/drawing/2014/main" id="{A9F4192A-510A-06B0-0A8E-8118263F1A65}"/>
                </a:ext>
              </a:extLst>
            </p:cNvPr>
            <p:cNvSpPr/>
            <p:nvPr/>
          </p:nvSpPr>
          <p:spPr bwMode="auto">
            <a:xfrm>
              <a:off x="1911407" y="2983026"/>
              <a:ext cx="1708094" cy="1984148"/>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C4D7D3"/>
            </a:solidFill>
            <a:ln w="76200">
              <a:solidFill>
                <a:srgbClr val="262626"/>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猫咪模块</a:t>
              </a:r>
              <a:endParaRPr kumimoji="0" lang="zh-CN" altLang="en-US" sz="1800" b="0" i="0" u="none" strike="noStrike" kern="1200" cap="none" spc="0" normalizeH="0" baseline="0" noProof="0" dirty="0">
                <a:ln>
                  <a:noFill/>
                </a:ln>
                <a:solidFill>
                  <a:prstClr val="white"/>
                </a:solidFill>
                <a:effectLst/>
                <a:uLnTx/>
                <a:uFillTx/>
                <a:latin typeface="思源宋体 CN Heavy"/>
                <a:cs typeface="+mn-cs"/>
              </a:endParaRPr>
            </a:p>
          </p:txBody>
        </p:sp>
      </p:grpSp>
      <p:grpSp>
        <p:nvGrpSpPr>
          <p:cNvPr id="31" name="ïṧľïḋé">
            <a:extLst>
              <a:ext uri="{FF2B5EF4-FFF2-40B4-BE49-F238E27FC236}">
                <a16:creationId xmlns:a16="http://schemas.microsoft.com/office/drawing/2014/main" id="{AFCC7E91-1D1B-C870-A3F2-F8C25974CD21}"/>
              </a:ext>
            </a:extLst>
          </p:cNvPr>
          <p:cNvGrpSpPr/>
          <p:nvPr/>
        </p:nvGrpSpPr>
        <p:grpSpPr>
          <a:xfrm>
            <a:off x="5541257" y="3451564"/>
            <a:ext cx="1503441" cy="1746420"/>
            <a:chOff x="1708208" y="2746987"/>
            <a:chExt cx="2114492" cy="2456226"/>
          </a:xfrm>
        </p:grpSpPr>
        <p:sp>
          <p:nvSpPr>
            <p:cNvPr id="33" name="ïśḷíďê">
              <a:extLst>
                <a:ext uri="{FF2B5EF4-FFF2-40B4-BE49-F238E27FC236}">
                  <a16:creationId xmlns:a16="http://schemas.microsoft.com/office/drawing/2014/main" id="{11EFC8E8-775C-7FD7-3528-58D06124573F}"/>
                </a:ext>
              </a:extLst>
            </p:cNvPr>
            <p:cNvSpPr/>
            <p:nvPr/>
          </p:nvSpPr>
          <p:spPr bwMode="auto">
            <a:xfrm>
              <a:off x="1708208" y="2746987"/>
              <a:ext cx="2114492" cy="2456226"/>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FBD77F"/>
            </a:solidFill>
            <a:ln w="76200">
              <a:solidFill>
                <a:schemeClr val="bg1">
                  <a:lumMod val="95000"/>
                </a:schemeClr>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宋体 CN Heavy"/>
                <a:cs typeface="+mn-cs"/>
              </a:endParaRPr>
            </a:p>
          </p:txBody>
        </p:sp>
        <p:sp>
          <p:nvSpPr>
            <p:cNvPr id="34" name="îsļîḋê">
              <a:extLst>
                <a:ext uri="{FF2B5EF4-FFF2-40B4-BE49-F238E27FC236}">
                  <a16:creationId xmlns:a16="http://schemas.microsoft.com/office/drawing/2014/main" id="{5EF02716-45AE-53C1-C65E-C7CBBD462A30}"/>
                </a:ext>
              </a:extLst>
            </p:cNvPr>
            <p:cNvSpPr/>
            <p:nvPr/>
          </p:nvSpPr>
          <p:spPr bwMode="auto">
            <a:xfrm>
              <a:off x="1911407" y="2983026"/>
              <a:ext cx="1708094" cy="1984148"/>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FBD77F"/>
            </a:solidFill>
            <a:ln w="76200">
              <a:solidFill>
                <a:srgbClr val="262626"/>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评论模块</a:t>
              </a:r>
              <a:endParaRPr kumimoji="0" lang="zh-CN" altLang="en-US" sz="1800" b="0" i="0" u="none" strike="noStrike" kern="1200" cap="none" spc="0" normalizeH="0" baseline="0" noProof="0" dirty="0">
                <a:ln>
                  <a:noFill/>
                </a:ln>
                <a:solidFill>
                  <a:prstClr val="white"/>
                </a:solidFill>
                <a:effectLst/>
                <a:uLnTx/>
                <a:uFillTx/>
                <a:latin typeface="思源宋体 CN Heavy"/>
                <a:cs typeface="+mn-cs"/>
              </a:endParaRPr>
            </a:p>
          </p:txBody>
        </p:sp>
      </p:grpSp>
      <p:grpSp>
        <p:nvGrpSpPr>
          <p:cNvPr id="35" name="ïš1îḑê">
            <a:extLst>
              <a:ext uri="{FF2B5EF4-FFF2-40B4-BE49-F238E27FC236}">
                <a16:creationId xmlns:a16="http://schemas.microsoft.com/office/drawing/2014/main" id="{B216C670-10DD-888A-ACE3-9524F985B603}"/>
              </a:ext>
            </a:extLst>
          </p:cNvPr>
          <p:cNvGrpSpPr/>
          <p:nvPr/>
        </p:nvGrpSpPr>
        <p:grpSpPr>
          <a:xfrm>
            <a:off x="7939289" y="3655157"/>
            <a:ext cx="1503441" cy="1746419"/>
            <a:chOff x="1708208" y="2746987"/>
            <a:chExt cx="2114492" cy="2456226"/>
          </a:xfrm>
        </p:grpSpPr>
        <p:sp>
          <p:nvSpPr>
            <p:cNvPr id="36" name="íṣľíḑé">
              <a:extLst>
                <a:ext uri="{FF2B5EF4-FFF2-40B4-BE49-F238E27FC236}">
                  <a16:creationId xmlns:a16="http://schemas.microsoft.com/office/drawing/2014/main" id="{41F86CE8-C0E8-8196-7E31-C76F86B4ABCE}"/>
                </a:ext>
              </a:extLst>
            </p:cNvPr>
            <p:cNvSpPr/>
            <p:nvPr/>
          </p:nvSpPr>
          <p:spPr bwMode="auto">
            <a:xfrm>
              <a:off x="1708208" y="2746987"/>
              <a:ext cx="2114492" cy="2456226"/>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C4D7D3"/>
            </a:solidFill>
            <a:ln w="76200">
              <a:solidFill>
                <a:schemeClr val="bg1">
                  <a:lumMod val="95000"/>
                </a:schemeClr>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宋体 CN Heavy"/>
                <a:cs typeface="+mn-cs"/>
              </a:endParaRPr>
            </a:p>
          </p:txBody>
        </p:sp>
        <p:sp>
          <p:nvSpPr>
            <p:cNvPr id="37" name="î$ḷïḋê">
              <a:extLst>
                <a:ext uri="{FF2B5EF4-FFF2-40B4-BE49-F238E27FC236}">
                  <a16:creationId xmlns:a16="http://schemas.microsoft.com/office/drawing/2014/main" id="{BCC877FF-5872-4D15-71E7-04C32CF9FCD9}"/>
                </a:ext>
              </a:extLst>
            </p:cNvPr>
            <p:cNvSpPr/>
            <p:nvPr/>
          </p:nvSpPr>
          <p:spPr bwMode="auto">
            <a:xfrm>
              <a:off x="1911407" y="2983026"/>
              <a:ext cx="1708094" cy="1984148"/>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C4D7D3"/>
            </a:solidFill>
            <a:ln w="76200">
              <a:solidFill>
                <a:srgbClr val="262626"/>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科普模块</a:t>
              </a:r>
              <a:endParaRPr kumimoji="0" lang="zh-CN" altLang="en-US" sz="1800" b="0" i="0" u="none" strike="noStrike" kern="1200" cap="none" spc="0" normalizeH="0" baseline="0" noProof="0" dirty="0">
                <a:ln>
                  <a:noFill/>
                </a:ln>
                <a:solidFill>
                  <a:prstClr val="white"/>
                </a:solidFill>
                <a:effectLst/>
                <a:uLnTx/>
                <a:uFillTx/>
                <a:latin typeface="思源宋体 CN Heavy"/>
                <a:cs typeface="+mn-cs"/>
              </a:endParaRPr>
            </a:p>
          </p:txBody>
        </p:sp>
      </p:grpSp>
      <p:grpSp>
        <p:nvGrpSpPr>
          <p:cNvPr id="38" name="ïṧľïḋé">
            <a:extLst>
              <a:ext uri="{FF2B5EF4-FFF2-40B4-BE49-F238E27FC236}">
                <a16:creationId xmlns:a16="http://schemas.microsoft.com/office/drawing/2014/main" id="{A83FF547-EBB3-5266-A35D-809B80F3D1C3}"/>
              </a:ext>
            </a:extLst>
          </p:cNvPr>
          <p:cNvGrpSpPr/>
          <p:nvPr/>
        </p:nvGrpSpPr>
        <p:grpSpPr>
          <a:xfrm>
            <a:off x="10101901" y="2971339"/>
            <a:ext cx="1503441" cy="1746420"/>
            <a:chOff x="1708208" y="2746987"/>
            <a:chExt cx="2114492" cy="2456226"/>
          </a:xfrm>
        </p:grpSpPr>
        <p:sp>
          <p:nvSpPr>
            <p:cNvPr id="39" name="ïśḷíďê">
              <a:extLst>
                <a:ext uri="{FF2B5EF4-FFF2-40B4-BE49-F238E27FC236}">
                  <a16:creationId xmlns:a16="http://schemas.microsoft.com/office/drawing/2014/main" id="{350AEA6D-B27F-8AF0-0238-D0F0C07397C1}"/>
                </a:ext>
              </a:extLst>
            </p:cNvPr>
            <p:cNvSpPr/>
            <p:nvPr/>
          </p:nvSpPr>
          <p:spPr bwMode="auto">
            <a:xfrm>
              <a:off x="1708208" y="2746987"/>
              <a:ext cx="2114492" cy="2456226"/>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FBD77F"/>
            </a:solidFill>
            <a:ln w="76200">
              <a:solidFill>
                <a:schemeClr val="bg1">
                  <a:lumMod val="95000"/>
                </a:schemeClr>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宋体 CN Heavy"/>
                <a:cs typeface="+mn-cs"/>
              </a:endParaRPr>
            </a:p>
          </p:txBody>
        </p:sp>
        <p:sp>
          <p:nvSpPr>
            <p:cNvPr id="40" name="îsļîḋê">
              <a:extLst>
                <a:ext uri="{FF2B5EF4-FFF2-40B4-BE49-F238E27FC236}">
                  <a16:creationId xmlns:a16="http://schemas.microsoft.com/office/drawing/2014/main" id="{2675D7A5-EC63-79A1-A9C5-ECE4E6AA08DE}"/>
                </a:ext>
              </a:extLst>
            </p:cNvPr>
            <p:cNvSpPr/>
            <p:nvPr/>
          </p:nvSpPr>
          <p:spPr bwMode="auto">
            <a:xfrm>
              <a:off x="1911407" y="2983026"/>
              <a:ext cx="1708094" cy="1984148"/>
            </a:xfrm>
            <a:custGeom>
              <a:avLst/>
              <a:gdLst>
                <a:gd name="T0" fmla="*/ 495 w 990"/>
                <a:gd name="T1" fmla="*/ 1150 h 1150"/>
                <a:gd name="T2" fmla="*/ 0 w 990"/>
                <a:gd name="T3" fmla="*/ 903 h 1150"/>
                <a:gd name="T4" fmla="*/ 0 w 990"/>
                <a:gd name="T5" fmla="*/ 247 h 1150"/>
                <a:gd name="T6" fmla="*/ 495 w 990"/>
                <a:gd name="T7" fmla="*/ 0 h 1150"/>
                <a:gd name="T8" fmla="*/ 990 w 990"/>
                <a:gd name="T9" fmla="*/ 247 h 1150"/>
                <a:gd name="T10" fmla="*/ 990 w 990"/>
                <a:gd name="T11" fmla="*/ 903 h 1150"/>
                <a:gd name="T12" fmla="*/ 495 w 990"/>
                <a:gd name="T13" fmla="*/ 1150 h 1150"/>
              </a:gdLst>
              <a:ahLst/>
              <a:cxnLst>
                <a:cxn ang="0">
                  <a:pos x="T0" y="T1"/>
                </a:cxn>
                <a:cxn ang="0">
                  <a:pos x="T2" y="T3"/>
                </a:cxn>
                <a:cxn ang="0">
                  <a:pos x="T4" y="T5"/>
                </a:cxn>
                <a:cxn ang="0">
                  <a:pos x="T6" y="T7"/>
                </a:cxn>
                <a:cxn ang="0">
                  <a:pos x="T8" y="T9"/>
                </a:cxn>
                <a:cxn ang="0">
                  <a:pos x="T10" y="T11"/>
                </a:cxn>
                <a:cxn ang="0">
                  <a:pos x="T12" y="T13"/>
                </a:cxn>
              </a:cxnLst>
              <a:rect l="0" t="0" r="r" b="b"/>
              <a:pathLst>
                <a:path w="990" h="1150">
                  <a:moveTo>
                    <a:pt x="495" y="1150"/>
                  </a:moveTo>
                  <a:lnTo>
                    <a:pt x="0" y="903"/>
                  </a:lnTo>
                  <a:lnTo>
                    <a:pt x="0" y="247"/>
                  </a:lnTo>
                  <a:lnTo>
                    <a:pt x="495" y="0"/>
                  </a:lnTo>
                  <a:lnTo>
                    <a:pt x="990" y="247"/>
                  </a:lnTo>
                  <a:lnTo>
                    <a:pt x="990" y="903"/>
                  </a:lnTo>
                  <a:lnTo>
                    <a:pt x="495" y="1150"/>
                  </a:lnTo>
                  <a:close/>
                </a:path>
              </a:pathLst>
            </a:custGeom>
            <a:solidFill>
              <a:srgbClr val="FBD77F"/>
            </a:solidFill>
            <a:ln w="76200">
              <a:solidFill>
                <a:srgbClr val="262626"/>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通知模块</a:t>
              </a:r>
              <a:endParaRPr kumimoji="0" lang="zh-CN" altLang="en-US" sz="1800" b="0" i="0" u="none" strike="noStrike" kern="1200" cap="none" spc="0" normalizeH="0" baseline="0" noProof="0" dirty="0">
                <a:ln>
                  <a:noFill/>
                </a:ln>
                <a:solidFill>
                  <a:prstClr val="white"/>
                </a:solidFill>
                <a:effectLst/>
                <a:uLnTx/>
                <a:uFillTx/>
                <a:latin typeface="思源宋体 CN Heavy"/>
                <a:cs typeface="+mn-cs"/>
              </a:endParaRPr>
            </a:p>
          </p:txBody>
        </p:sp>
      </p:grpSp>
      <p:sp>
        <p:nvSpPr>
          <p:cNvPr id="41" name="文本框 40">
            <a:extLst>
              <a:ext uri="{FF2B5EF4-FFF2-40B4-BE49-F238E27FC236}">
                <a16:creationId xmlns:a16="http://schemas.microsoft.com/office/drawing/2014/main" id="{41BE983F-EEC3-EAB2-7982-87AE0B59D510}"/>
              </a:ext>
            </a:extLst>
          </p:cNvPr>
          <p:cNvSpPr txBox="1"/>
          <p:nvPr/>
        </p:nvSpPr>
        <p:spPr>
          <a:xfrm>
            <a:off x="615899" y="5224926"/>
            <a:ext cx="2197100" cy="1477328"/>
          </a:xfrm>
          <a:prstGeom prst="rect">
            <a:avLst/>
          </a:prstGeom>
          <a:noFill/>
        </p:spPr>
        <p:txBody>
          <a:bodyPr wrap="square" rtlCol="0">
            <a:spAutoFit/>
          </a:bodyPr>
          <a:lstStyle/>
          <a:p>
            <a:r>
              <a:rPr lang="zh-CN" altLang="en-US" sz="1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包含用户鉴权、登录、查看赞过的评论、查看发表的评论四个主要功能</a:t>
            </a:r>
            <a:endParaRPr lang="zh-CN" altLang="en-US" sz="18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2" name="文本框 41">
            <a:extLst>
              <a:ext uri="{FF2B5EF4-FFF2-40B4-BE49-F238E27FC236}">
                <a16:creationId xmlns:a16="http://schemas.microsoft.com/office/drawing/2014/main" id="{0457B350-7C0D-081B-6C3A-45A61D28E8DE}"/>
              </a:ext>
            </a:extLst>
          </p:cNvPr>
          <p:cNvSpPr txBox="1"/>
          <p:nvPr/>
        </p:nvSpPr>
        <p:spPr>
          <a:xfrm>
            <a:off x="2983090" y="5486318"/>
            <a:ext cx="2073199" cy="1200329"/>
          </a:xfrm>
          <a:prstGeom prst="rect">
            <a:avLst/>
          </a:prstGeom>
          <a:noFill/>
        </p:spPr>
        <p:txBody>
          <a:bodyPr wrap="square" rtlCol="0">
            <a:spAutoFit/>
          </a:bodyPr>
          <a:lstStyle/>
          <a:p>
            <a:r>
              <a:rPr lang="zh-CN" altLang="en-US" sz="1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主要用于猫咪信息的查询和管理，是系统的重点模块</a:t>
            </a:r>
            <a:endParaRPr lang="zh-CN" altLang="en-US" sz="18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3" name="文本框 42">
            <a:extLst>
              <a:ext uri="{FF2B5EF4-FFF2-40B4-BE49-F238E27FC236}">
                <a16:creationId xmlns:a16="http://schemas.microsoft.com/office/drawing/2014/main" id="{32D0F755-0073-D647-A5CE-8A5EDD110662}"/>
              </a:ext>
            </a:extLst>
          </p:cNvPr>
          <p:cNvSpPr txBox="1"/>
          <p:nvPr/>
        </p:nvSpPr>
        <p:spPr>
          <a:xfrm>
            <a:off x="5316010" y="5292826"/>
            <a:ext cx="2073199" cy="1200329"/>
          </a:xfrm>
          <a:prstGeom prst="rect">
            <a:avLst/>
          </a:prstGeom>
          <a:noFill/>
        </p:spPr>
        <p:txBody>
          <a:bodyPr wrap="square" rtlCol="0">
            <a:spAutoFit/>
          </a:bodyPr>
          <a:lstStyle/>
          <a:p>
            <a:r>
              <a:rPr lang="zh-CN" altLang="en-US" sz="1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包括用户发布评论、查看评论及管理端审核评论等功能</a:t>
            </a:r>
            <a:endParaRPr lang="zh-CN" altLang="en-US" sz="18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4" name="文本框 43">
            <a:extLst>
              <a:ext uri="{FF2B5EF4-FFF2-40B4-BE49-F238E27FC236}">
                <a16:creationId xmlns:a16="http://schemas.microsoft.com/office/drawing/2014/main" id="{A7DCA25B-44B1-07C8-40FD-E096BCD34B26}"/>
              </a:ext>
            </a:extLst>
          </p:cNvPr>
          <p:cNvSpPr txBox="1"/>
          <p:nvPr/>
        </p:nvSpPr>
        <p:spPr>
          <a:xfrm>
            <a:off x="7939289" y="5495093"/>
            <a:ext cx="1689068" cy="923330"/>
          </a:xfrm>
          <a:prstGeom prst="rect">
            <a:avLst/>
          </a:prstGeom>
          <a:noFill/>
        </p:spPr>
        <p:txBody>
          <a:bodyPr wrap="square" rtlCol="0">
            <a:spAutoFit/>
          </a:bodyPr>
          <a:lstStyle/>
          <a:p>
            <a:r>
              <a:rPr lang="zh-CN" altLang="en-US" sz="1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主要用于科普知识的管理</a:t>
            </a:r>
            <a:endParaRPr lang="zh-CN" altLang="en-US" sz="18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5" name="文本框 44">
            <a:extLst>
              <a:ext uri="{FF2B5EF4-FFF2-40B4-BE49-F238E27FC236}">
                <a16:creationId xmlns:a16="http://schemas.microsoft.com/office/drawing/2014/main" id="{8A438A2D-78DB-B0BF-CF97-01771764B92E}"/>
              </a:ext>
            </a:extLst>
          </p:cNvPr>
          <p:cNvSpPr txBox="1"/>
          <p:nvPr/>
        </p:nvSpPr>
        <p:spPr>
          <a:xfrm>
            <a:off x="10145652" y="4811539"/>
            <a:ext cx="1689068" cy="1477328"/>
          </a:xfrm>
          <a:prstGeom prst="rect">
            <a:avLst/>
          </a:prstGeom>
          <a:noFill/>
        </p:spPr>
        <p:txBody>
          <a:bodyPr wrap="square" rtlCol="0">
            <a:spAutoFit/>
          </a:bodyPr>
          <a:lstStyle/>
          <a:p>
            <a:r>
              <a:rPr lang="zh-CN" altLang="en-US" sz="1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主要负责用户的通知，通知分为互动通知和系统通知</a:t>
            </a:r>
            <a:endParaRPr lang="zh-CN" altLang="en-US" sz="18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5362926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7B257169-96CD-422C-916D-D7FD3CB17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6" name="矩形 5">
            <a:extLst>
              <a:ext uri="{FF2B5EF4-FFF2-40B4-BE49-F238E27FC236}">
                <a16:creationId xmlns:a16="http://schemas.microsoft.com/office/drawing/2014/main" id="{365AA34C-4CD7-481B-AB94-588F3E0B43ED}"/>
              </a:ext>
            </a:extLst>
          </p:cNvPr>
          <p:cNvSpPr/>
          <p:nvPr/>
        </p:nvSpPr>
        <p:spPr>
          <a:xfrm>
            <a:off x="2346158" y="721895"/>
            <a:ext cx="8049126" cy="539014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EA51227-71EA-4890-9B04-EA6133641AC0}"/>
              </a:ext>
            </a:extLst>
          </p:cNvPr>
          <p:cNvSpPr/>
          <p:nvPr/>
        </p:nvSpPr>
        <p:spPr>
          <a:xfrm>
            <a:off x="9516979" y="-20598"/>
            <a:ext cx="2675021" cy="6878598"/>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279CC180-B58E-42A0-A742-49FA28E897C3}"/>
              </a:ext>
            </a:extLst>
          </p:cNvPr>
          <p:cNvGrpSpPr/>
          <p:nvPr/>
        </p:nvGrpSpPr>
        <p:grpSpPr>
          <a:xfrm>
            <a:off x="7772400" y="1479884"/>
            <a:ext cx="3645568" cy="3946358"/>
            <a:chOff x="7772400" y="1479884"/>
            <a:chExt cx="3645568" cy="3946358"/>
          </a:xfrm>
        </p:grpSpPr>
        <p:sp>
          <p:nvSpPr>
            <p:cNvPr id="7" name="矩形 6">
              <a:extLst>
                <a:ext uri="{FF2B5EF4-FFF2-40B4-BE49-F238E27FC236}">
                  <a16:creationId xmlns:a16="http://schemas.microsoft.com/office/drawing/2014/main" id="{2DAA9740-3368-4BBF-A67F-F2D7336E559C}"/>
                </a:ext>
              </a:extLst>
            </p:cNvPr>
            <p:cNvSpPr/>
            <p:nvPr/>
          </p:nvSpPr>
          <p:spPr>
            <a:xfrm>
              <a:off x="7772400" y="1479884"/>
              <a:ext cx="3645568" cy="394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37E19EE-359F-4D9B-8224-878CC362391A}"/>
                </a:ext>
              </a:extLst>
            </p:cNvPr>
            <p:cNvSpPr/>
            <p:nvPr/>
          </p:nvSpPr>
          <p:spPr>
            <a:xfrm>
              <a:off x="8091734" y="3495000"/>
              <a:ext cx="2850490" cy="523392"/>
            </a:xfrm>
            <a:prstGeom prst="rect">
              <a:avLst/>
            </a:prstGeom>
          </p:spPr>
          <p:txBody>
            <a:bodyPr vert="horz" lIns="91440" tIns="45720" rIns="91440" bIns="45720" rtlCol="0" anchor="b">
              <a:noAutofit/>
            </a:bodyPr>
            <a:lstStyle/>
            <a:p>
              <a:pPr>
                <a:lnSpc>
                  <a:spcPts val="6000"/>
                </a:lnSpc>
                <a:spcBef>
                  <a:spcPct val="0"/>
                </a:spcBef>
              </a:pPr>
              <a:r>
                <a:rPr lang="en-US" altLang="zh-CN" sz="4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04.</a:t>
              </a:r>
            </a:p>
            <a:p>
              <a:pPr>
                <a:lnSpc>
                  <a:spcPts val="6000"/>
                </a:lnSpc>
                <a:spcBef>
                  <a:spcPct val="0"/>
                </a:spcBef>
              </a:pPr>
              <a:r>
                <a:rPr lang="zh-CN" altLang="en-US" sz="4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项目进程与计划</a:t>
              </a:r>
            </a:p>
          </p:txBody>
        </p:sp>
        <p:sp>
          <p:nvSpPr>
            <p:cNvPr id="17" name="矩形 16">
              <a:extLst>
                <a:ext uri="{FF2B5EF4-FFF2-40B4-BE49-F238E27FC236}">
                  <a16:creationId xmlns:a16="http://schemas.microsoft.com/office/drawing/2014/main" id="{A23DD510-2D33-4C71-BACE-C273A02D289F}"/>
                </a:ext>
              </a:extLst>
            </p:cNvPr>
            <p:cNvSpPr/>
            <p:nvPr/>
          </p:nvSpPr>
          <p:spPr>
            <a:xfrm>
              <a:off x="8155361" y="4231717"/>
              <a:ext cx="3182182" cy="363946"/>
            </a:xfrm>
            <a:prstGeom prst="rect">
              <a:avLst/>
            </a:prstGeom>
          </p:spPr>
          <p:txBody>
            <a:bodyPr wrap="square">
              <a:spAutoFit/>
            </a:bodyPr>
            <a:lstStyle/>
            <a:p>
              <a:pPr>
                <a:lnSpc>
                  <a:spcPts val="2000"/>
                </a:lnSpc>
              </a:pPr>
              <a:r>
                <a:rPr lang="en-US" altLang="zh-CN" sz="2400" dirty="0">
                  <a:latin typeface="仓耳玄三M W05" panose="02020400000000000000" pitchFamily="18" charset="-122"/>
                  <a:ea typeface="仓耳玄三M W05" panose="02020400000000000000" pitchFamily="18" charset="-122"/>
                </a:rPr>
                <a:t>Progress and Plan</a:t>
              </a:r>
              <a:endParaRPr lang="zh-CN" altLang="en-US" sz="2400" dirty="0">
                <a:latin typeface="仓耳玄三M W05" panose="02020400000000000000" pitchFamily="18" charset="-122"/>
                <a:ea typeface="仓耳玄三M W05" panose="02020400000000000000" pitchFamily="18" charset="-122"/>
              </a:endParaRPr>
            </a:p>
          </p:txBody>
        </p:sp>
      </p:grpSp>
      <p:sp>
        <p:nvSpPr>
          <p:cNvPr id="25" name="矩形 24">
            <a:extLst>
              <a:ext uri="{FF2B5EF4-FFF2-40B4-BE49-F238E27FC236}">
                <a16:creationId xmlns:a16="http://schemas.microsoft.com/office/drawing/2014/main" id="{96C2DBA8-04B7-47CB-9C36-7EFCC40F7D18}"/>
              </a:ext>
            </a:extLst>
          </p:cNvPr>
          <p:cNvSpPr/>
          <p:nvPr/>
        </p:nvSpPr>
        <p:spPr>
          <a:xfrm>
            <a:off x="2153437" y="5736055"/>
            <a:ext cx="2373273" cy="523392"/>
          </a:xfrm>
          <a:prstGeom prst="rect">
            <a:avLst/>
          </a:prstGeom>
        </p:spPr>
        <p:txBody>
          <a:bodyPr vert="horz" lIns="91440" tIns="45720" rIns="91440" bIns="45720" rtlCol="0" anchor="b">
            <a:noAutofit/>
          </a:bodyPr>
          <a:lstStyle/>
          <a:p>
            <a:pPr algn="ctr">
              <a:lnSpc>
                <a:spcPct val="90000"/>
              </a:lnSpc>
              <a:spcBef>
                <a:spcPct val="0"/>
              </a:spcBef>
            </a:pPr>
            <a:r>
              <a:rPr lang="en-US" altLang="zh-CN"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FOUR</a:t>
            </a:r>
            <a:endParaRPr lang="zh-CN" altLang="en-US"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grpSp>
        <p:nvGrpSpPr>
          <p:cNvPr id="9" name="组合 8">
            <a:extLst>
              <a:ext uri="{FF2B5EF4-FFF2-40B4-BE49-F238E27FC236}">
                <a16:creationId xmlns:a16="http://schemas.microsoft.com/office/drawing/2014/main" id="{6B4821AE-DF4A-AE7D-501A-96250D84C3C4}"/>
              </a:ext>
            </a:extLst>
          </p:cNvPr>
          <p:cNvGrpSpPr/>
          <p:nvPr/>
        </p:nvGrpSpPr>
        <p:grpSpPr>
          <a:xfrm>
            <a:off x="854457" y="950495"/>
            <a:ext cx="421106" cy="4957010"/>
            <a:chOff x="854457" y="950495"/>
            <a:chExt cx="421106" cy="4957010"/>
          </a:xfrm>
        </p:grpSpPr>
        <p:cxnSp>
          <p:nvCxnSpPr>
            <p:cNvPr id="12" name="直接连接符 11">
              <a:extLst>
                <a:ext uri="{FF2B5EF4-FFF2-40B4-BE49-F238E27FC236}">
                  <a16:creationId xmlns:a16="http://schemas.microsoft.com/office/drawing/2014/main" id="{309EAC9D-F32F-40AB-A38C-7078AD6E25B1}"/>
                </a:ext>
              </a:extLst>
            </p:cNvPr>
            <p:cNvCxnSpPr/>
            <p:nvPr/>
          </p:nvCxnSpPr>
          <p:spPr>
            <a:xfrm>
              <a:off x="1082841" y="1170071"/>
              <a:ext cx="0" cy="4565984"/>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F0E6F071-1D49-4EDF-9773-E350799215A2}"/>
                </a:ext>
              </a:extLst>
            </p:cNvPr>
            <p:cNvSpPr/>
            <p:nvPr/>
          </p:nvSpPr>
          <p:spPr>
            <a:xfrm>
              <a:off x="854457" y="950495"/>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F6F86BB4-3A9A-44FB-849A-FFABC19D76F0}"/>
                </a:ext>
              </a:extLst>
            </p:cNvPr>
            <p:cNvSpPr/>
            <p:nvPr/>
          </p:nvSpPr>
          <p:spPr>
            <a:xfrm>
              <a:off x="854457" y="2764857"/>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014A65F-7074-4035-A866-8596E7716424}"/>
                </a:ext>
              </a:extLst>
            </p:cNvPr>
            <p:cNvSpPr/>
            <p:nvPr/>
          </p:nvSpPr>
          <p:spPr>
            <a:xfrm>
              <a:off x="854457" y="3672038"/>
              <a:ext cx="421106" cy="421106"/>
            </a:xfrm>
            <a:prstGeom prst="ellipse">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BAFD2F3-D7BD-4310-9B55-245F51401E84}"/>
                </a:ext>
              </a:extLst>
            </p:cNvPr>
            <p:cNvSpPr/>
            <p:nvPr/>
          </p:nvSpPr>
          <p:spPr>
            <a:xfrm>
              <a:off x="854457" y="5486399"/>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72455E15-DB2C-7142-D813-5EEEA7BD2DA5}"/>
                </a:ext>
              </a:extLst>
            </p:cNvPr>
            <p:cNvSpPr/>
            <p:nvPr/>
          </p:nvSpPr>
          <p:spPr>
            <a:xfrm>
              <a:off x="854457" y="1857676"/>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CB72C5A1-77EC-D18D-E1BA-C85AAD54651D}"/>
                </a:ext>
              </a:extLst>
            </p:cNvPr>
            <p:cNvSpPr/>
            <p:nvPr/>
          </p:nvSpPr>
          <p:spPr>
            <a:xfrm>
              <a:off x="854457" y="4579219"/>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1644119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750" fill="hold"/>
                                        <p:tgtEl>
                                          <p:spTgt spid="25"/>
                                        </p:tgtEl>
                                        <p:attrNameLst>
                                          <p:attrName>ppt_w</p:attrName>
                                        </p:attrNameLst>
                                      </p:cBhvr>
                                      <p:tavLst>
                                        <p:tav tm="0">
                                          <p:val>
                                            <p:fltVal val="0"/>
                                          </p:val>
                                        </p:tav>
                                        <p:tav tm="100000">
                                          <p:val>
                                            <p:strVal val="#ppt_w"/>
                                          </p:val>
                                        </p:tav>
                                      </p:tavLst>
                                    </p:anim>
                                    <p:anim calcmode="lin" valueType="num">
                                      <p:cBhvr>
                                        <p:cTn id="16" dur="750" fill="hold"/>
                                        <p:tgtEl>
                                          <p:spTgt spid="25"/>
                                        </p:tgtEl>
                                        <p:attrNameLst>
                                          <p:attrName>ppt_h</p:attrName>
                                        </p:attrNameLst>
                                      </p:cBhvr>
                                      <p:tavLst>
                                        <p:tav tm="0">
                                          <p:val>
                                            <p:fltVal val="0"/>
                                          </p:val>
                                        </p:tav>
                                        <p:tav tm="100000">
                                          <p:val>
                                            <p:strVal val="#ppt_h"/>
                                          </p:val>
                                        </p:tav>
                                      </p:tavLst>
                                    </p:anim>
                                    <p:animEffect transition="in" filter="fade">
                                      <p:cBhvr>
                                        <p:cTn id="17" dur="750"/>
                                        <p:tgtEl>
                                          <p:spTgt spid="25"/>
                                        </p:tgtEl>
                                      </p:cBhvr>
                                    </p:animEffect>
                                  </p:childTnLst>
                                </p:cTn>
                              </p:par>
                            </p:childTnLst>
                          </p:cTn>
                        </p:par>
                        <p:par>
                          <p:cTn id="18" fill="hold">
                            <p:stCondLst>
                              <p:cond delay="2250"/>
                            </p:stCondLst>
                            <p:childTnLst>
                              <p:par>
                                <p:cTn id="19" presetID="5" presetClass="entr" presetSubtype="1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checkerboard(across)">
                                      <p:cBhvr>
                                        <p:cTn id="2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01</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8" name="矩形 7">
            <a:extLst>
              <a:ext uri="{FF2B5EF4-FFF2-40B4-BE49-F238E27FC236}">
                <a16:creationId xmlns:a16="http://schemas.microsoft.com/office/drawing/2014/main" id="{A56E36FB-C1A2-4FBC-9F93-4813B373F919}"/>
              </a:ext>
            </a:extLst>
          </p:cNvPr>
          <p:cNvSpPr/>
          <p:nvPr/>
        </p:nvSpPr>
        <p:spPr>
          <a:xfrm>
            <a:off x="918251" y="288022"/>
            <a:ext cx="2373273"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项目准备</a:t>
            </a:r>
          </a:p>
        </p:txBody>
      </p:sp>
      <p:grpSp>
        <p:nvGrpSpPr>
          <p:cNvPr id="9" name="Group 3">
            <a:extLst>
              <a:ext uri="{FF2B5EF4-FFF2-40B4-BE49-F238E27FC236}">
                <a16:creationId xmlns:a16="http://schemas.microsoft.com/office/drawing/2014/main" id="{DE6A6633-D23C-4B13-9162-73524AE8DCF7}"/>
              </a:ext>
            </a:extLst>
          </p:cNvPr>
          <p:cNvGrpSpPr>
            <a:grpSpLocks/>
          </p:cNvGrpSpPr>
          <p:nvPr/>
        </p:nvGrpSpPr>
        <p:grpSpPr bwMode="auto">
          <a:xfrm>
            <a:off x="4444487" y="1403526"/>
            <a:ext cx="3727574" cy="4880812"/>
            <a:chOff x="4931673" y="3664428"/>
            <a:chExt cx="2369239" cy="3102403"/>
          </a:xfrm>
        </p:grpSpPr>
        <p:sp>
          <p:nvSpPr>
            <p:cNvPr id="10" name="Freeform 71">
              <a:extLst>
                <a:ext uri="{FF2B5EF4-FFF2-40B4-BE49-F238E27FC236}">
                  <a16:creationId xmlns:a16="http://schemas.microsoft.com/office/drawing/2014/main" id="{C5DA7835-B657-4534-B437-F15169FC91F1}"/>
                </a:ext>
              </a:extLst>
            </p:cNvPr>
            <p:cNvSpPr>
              <a:spLocks/>
            </p:cNvSpPr>
            <p:nvPr/>
          </p:nvSpPr>
          <p:spPr bwMode="auto">
            <a:xfrm>
              <a:off x="6290326" y="4269511"/>
              <a:ext cx="1010586" cy="2334664"/>
            </a:xfrm>
            <a:custGeom>
              <a:avLst/>
              <a:gdLst>
                <a:gd name="T0" fmla="*/ 232 w 410"/>
                <a:gd name="T1" fmla="*/ 1 h 948"/>
                <a:gd name="T2" fmla="*/ 264 w 410"/>
                <a:gd name="T3" fmla="*/ 11 h 948"/>
                <a:gd name="T4" fmla="*/ 394 w 410"/>
                <a:gd name="T5" fmla="*/ 134 h 948"/>
                <a:gd name="T6" fmla="*/ 399 w 410"/>
                <a:gd name="T7" fmla="*/ 139 h 948"/>
                <a:gd name="T8" fmla="*/ 402 w 410"/>
                <a:gd name="T9" fmla="*/ 188 h 948"/>
                <a:gd name="T10" fmla="*/ 394 w 410"/>
                <a:gd name="T11" fmla="*/ 201 h 948"/>
                <a:gd name="T12" fmla="*/ 263 w 410"/>
                <a:gd name="T13" fmla="*/ 361 h 948"/>
                <a:gd name="T14" fmla="*/ 232 w 410"/>
                <a:gd name="T15" fmla="*/ 380 h 948"/>
                <a:gd name="T16" fmla="*/ 200 w 410"/>
                <a:gd name="T17" fmla="*/ 370 h 948"/>
                <a:gd name="T18" fmla="*/ 200 w 410"/>
                <a:gd name="T19" fmla="*/ 302 h 948"/>
                <a:gd name="T20" fmla="*/ 252 w 410"/>
                <a:gd name="T21" fmla="*/ 240 h 948"/>
                <a:gd name="T22" fmla="*/ 223 w 410"/>
                <a:gd name="T23" fmla="*/ 244 h 948"/>
                <a:gd name="T24" fmla="*/ 96 w 410"/>
                <a:gd name="T25" fmla="*/ 398 h 948"/>
                <a:gd name="T26" fmla="*/ 95 w 410"/>
                <a:gd name="T27" fmla="*/ 887 h 948"/>
                <a:gd name="T28" fmla="*/ 48 w 410"/>
                <a:gd name="T29" fmla="*/ 945 h 948"/>
                <a:gd name="T30" fmla="*/ 0 w 410"/>
                <a:gd name="T31" fmla="*/ 900 h 948"/>
                <a:gd name="T32" fmla="*/ 1 w 410"/>
                <a:gd name="T33" fmla="*/ 411 h 948"/>
                <a:gd name="T34" fmla="*/ 223 w 410"/>
                <a:gd name="T35" fmla="*/ 141 h 948"/>
                <a:gd name="T36" fmla="*/ 254 w 410"/>
                <a:gd name="T37" fmla="*/ 137 h 948"/>
                <a:gd name="T38" fmla="*/ 201 w 410"/>
                <a:gd name="T39" fmla="*/ 87 h 948"/>
                <a:gd name="T40" fmla="*/ 201 w 410"/>
                <a:gd name="T41" fmla="*/ 20 h 948"/>
                <a:gd name="T42" fmla="*/ 232 w 410"/>
                <a:gd name="T43" fmla="*/ 1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0" h="948">
                  <a:moveTo>
                    <a:pt x="232" y="1"/>
                  </a:moveTo>
                  <a:cubicBezTo>
                    <a:pt x="244" y="0"/>
                    <a:pt x="255" y="3"/>
                    <a:pt x="264" y="11"/>
                  </a:cubicBezTo>
                  <a:cubicBezTo>
                    <a:pt x="394" y="134"/>
                    <a:pt x="394" y="134"/>
                    <a:pt x="394" y="134"/>
                  </a:cubicBezTo>
                  <a:cubicBezTo>
                    <a:pt x="396" y="135"/>
                    <a:pt x="398" y="137"/>
                    <a:pt x="399" y="139"/>
                  </a:cubicBezTo>
                  <a:cubicBezTo>
                    <a:pt x="409" y="154"/>
                    <a:pt x="410" y="172"/>
                    <a:pt x="402" y="188"/>
                  </a:cubicBezTo>
                  <a:cubicBezTo>
                    <a:pt x="400" y="193"/>
                    <a:pt x="398" y="198"/>
                    <a:pt x="394" y="201"/>
                  </a:cubicBezTo>
                  <a:cubicBezTo>
                    <a:pt x="263" y="361"/>
                    <a:pt x="263" y="361"/>
                    <a:pt x="263" y="361"/>
                  </a:cubicBezTo>
                  <a:cubicBezTo>
                    <a:pt x="254" y="372"/>
                    <a:pt x="243" y="378"/>
                    <a:pt x="232" y="380"/>
                  </a:cubicBezTo>
                  <a:cubicBezTo>
                    <a:pt x="220" y="381"/>
                    <a:pt x="209" y="378"/>
                    <a:pt x="200" y="370"/>
                  </a:cubicBezTo>
                  <a:cubicBezTo>
                    <a:pt x="183" y="354"/>
                    <a:pt x="183" y="323"/>
                    <a:pt x="200" y="302"/>
                  </a:cubicBezTo>
                  <a:cubicBezTo>
                    <a:pt x="252" y="240"/>
                    <a:pt x="252" y="240"/>
                    <a:pt x="252" y="240"/>
                  </a:cubicBezTo>
                  <a:cubicBezTo>
                    <a:pt x="223" y="244"/>
                    <a:pt x="223" y="244"/>
                    <a:pt x="223" y="244"/>
                  </a:cubicBezTo>
                  <a:cubicBezTo>
                    <a:pt x="153" y="254"/>
                    <a:pt x="96" y="323"/>
                    <a:pt x="96" y="398"/>
                  </a:cubicBezTo>
                  <a:cubicBezTo>
                    <a:pt x="95" y="887"/>
                    <a:pt x="95" y="887"/>
                    <a:pt x="95" y="887"/>
                  </a:cubicBezTo>
                  <a:cubicBezTo>
                    <a:pt x="95" y="915"/>
                    <a:pt x="74" y="941"/>
                    <a:pt x="48" y="945"/>
                  </a:cubicBezTo>
                  <a:cubicBezTo>
                    <a:pt x="22" y="948"/>
                    <a:pt x="0" y="929"/>
                    <a:pt x="0" y="900"/>
                  </a:cubicBezTo>
                  <a:cubicBezTo>
                    <a:pt x="1" y="411"/>
                    <a:pt x="1" y="411"/>
                    <a:pt x="1" y="411"/>
                  </a:cubicBezTo>
                  <a:cubicBezTo>
                    <a:pt x="2" y="279"/>
                    <a:pt x="101" y="159"/>
                    <a:pt x="223" y="141"/>
                  </a:cubicBezTo>
                  <a:cubicBezTo>
                    <a:pt x="254" y="137"/>
                    <a:pt x="254" y="137"/>
                    <a:pt x="254" y="137"/>
                  </a:cubicBezTo>
                  <a:cubicBezTo>
                    <a:pt x="201" y="87"/>
                    <a:pt x="201" y="87"/>
                    <a:pt x="201" y="87"/>
                  </a:cubicBezTo>
                  <a:cubicBezTo>
                    <a:pt x="184" y="71"/>
                    <a:pt x="184" y="41"/>
                    <a:pt x="201" y="20"/>
                  </a:cubicBezTo>
                  <a:cubicBezTo>
                    <a:pt x="210" y="9"/>
                    <a:pt x="221" y="3"/>
                    <a:pt x="232" y="1"/>
                  </a:cubicBezTo>
                  <a:close/>
                </a:path>
              </a:pathLst>
            </a:custGeom>
            <a:solidFill>
              <a:srgbClr val="FBD77F"/>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zh-CN" altLang="en-US" sz="1400">
                <a:solidFill>
                  <a:prstClr val="white"/>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endParaRPr>
            </a:p>
          </p:txBody>
        </p:sp>
        <p:sp>
          <p:nvSpPr>
            <p:cNvPr id="11" name="Freeform 23">
              <a:extLst>
                <a:ext uri="{FF2B5EF4-FFF2-40B4-BE49-F238E27FC236}">
                  <a16:creationId xmlns:a16="http://schemas.microsoft.com/office/drawing/2014/main" id="{C8FB4147-C021-4B8C-A423-B99E24F28B54}"/>
                </a:ext>
              </a:extLst>
            </p:cNvPr>
            <p:cNvSpPr>
              <a:spLocks/>
            </p:cNvSpPr>
            <p:nvPr/>
          </p:nvSpPr>
          <p:spPr bwMode="auto">
            <a:xfrm>
              <a:off x="5673348" y="3664428"/>
              <a:ext cx="883721" cy="3102403"/>
            </a:xfrm>
            <a:custGeom>
              <a:avLst/>
              <a:gdLst>
                <a:gd name="T0" fmla="*/ 180 w 359"/>
                <a:gd name="T1" fmla="*/ 1 h 1259"/>
                <a:gd name="T2" fmla="*/ 205 w 359"/>
                <a:gd name="T3" fmla="*/ 5 h 1259"/>
                <a:gd name="T4" fmla="*/ 212 w 359"/>
                <a:gd name="T5" fmla="*/ 11 h 1259"/>
                <a:gd name="T6" fmla="*/ 342 w 359"/>
                <a:gd name="T7" fmla="*/ 134 h 1259"/>
                <a:gd name="T8" fmla="*/ 342 w 359"/>
                <a:gd name="T9" fmla="*/ 201 h 1259"/>
                <a:gd name="T10" fmla="*/ 311 w 359"/>
                <a:gd name="T11" fmla="*/ 220 h 1259"/>
                <a:gd name="T12" fmla="*/ 279 w 359"/>
                <a:gd name="T13" fmla="*/ 210 h 1259"/>
                <a:gd name="T14" fmla="*/ 223 w 359"/>
                <a:gd name="T15" fmla="*/ 157 h 1259"/>
                <a:gd name="T16" fmla="*/ 221 w 359"/>
                <a:gd name="T17" fmla="*/ 1198 h 1259"/>
                <a:gd name="T18" fmla="*/ 173 w 359"/>
                <a:gd name="T19" fmla="*/ 1256 h 1259"/>
                <a:gd name="T20" fmla="*/ 126 w 359"/>
                <a:gd name="T21" fmla="*/ 1211 h 1259"/>
                <a:gd name="T22" fmla="*/ 128 w 359"/>
                <a:gd name="T23" fmla="*/ 180 h 1259"/>
                <a:gd name="T24" fmla="*/ 80 w 359"/>
                <a:gd name="T25" fmla="*/ 238 h 1259"/>
                <a:gd name="T26" fmla="*/ 49 w 359"/>
                <a:gd name="T27" fmla="*/ 257 h 1259"/>
                <a:gd name="T28" fmla="*/ 17 w 359"/>
                <a:gd name="T29" fmla="*/ 247 h 1259"/>
                <a:gd name="T30" fmla="*/ 18 w 359"/>
                <a:gd name="T31" fmla="*/ 179 h 1259"/>
                <a:gd name="T32" fmla="*/ 149 w 359"/>
                <a:gd name="T33" fmla="*/ 19 h 1259"/>
                <a:gd name="T34" fmla="*/ 160 w 359"/>
                <a:gd name="T35" fmla="*/ 9 h 1259"/>
                <a:gd name="T36" fmla="*/ 180 w 359"/>
                <a:gd name="T37" fmla="*/ 1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9" h="1259">
                  <a:moveTo>
                    <a:pt x="180" y="1"/>
                  </a:moveTo>
                  <a:cubicBezTo>
                    <a:pt x="189" y="0"/>
                    <a:pt x="197" y="1"/>
                    <a:pt x="205" y="5"/>
                  </a:cubicBezTo>
                  <a:cubicBezTo>
                    <a:pt x="208" y="8"/>
                    <a:pt x="210" y="9"/>
                    <a:pt x="212" y="11"/>
                  </a:cubicBezTo>
                  <a:cubicBezTo>
                    <a:pt x="342" y="134"/>
                    <a:pt x="342" y="134"/>
                    <a:pt x="342" y="134"/>
                  </a:cubicBezTo>
                  <a:cubicBezTo>
                    <a:pt x="359" y="150"/>
                    <a:pt x="359" y="180"/>
                    <a:pt x="342" y="201"/>
                  </a:cubicBezTo>
                  <a:cubicBezTo>
                    <a:pt x="333" y="212"/>
                    <a:pt x="322" y="218"/>
                    <a:pt x="311" y="220"/>
                  </a:cubicBezTo>
                  <a:cubicBezTo>
                    <a:pt x="299" y="221"/>
                    <a:pt x="288" y="218"/>
                    <a:pt x="279" y="210"/>
                  </a:cubicBezTo>
                  <a:cubicBezTo>
                    <a:pt x="223" y="157"/>
                    <a:pt x="223" y="157"/>
                    <a:pt x="223" y="157"/>
                  </a:cubicBezTo>
                  <a:cubicBezTo>
                    <a:pt x="221" y="1198"/>
                    <a:pt x="221" y="1198"/>
                    <a:pt x="221" y="1198"/>
                  </a:cubicBezTo>
                  <a:cubicBezTo>
                    <a:pt x="221" y="1226"/>
                    <a:pt x="200" y="1252"/>
                    <a:pt x="173" y="1256"/>
                  </a:cubicBezTo>
                  <a:cubicBezTo>
                    <a:pt x="147" y="1259"/>
                    <a:pt x="126" y="1239"/>
                    <a:pt x="126" y="1211"/>
                  </a:cubicBezTo>
                  <a:cubicBezTo>
                    <a:pt x="128" y="180"/>
                    <a:pt x="128" y="180"/>
                    <a:pt x="128" y="180"/>
                  </a:cubicBezTo>
                  <a:cubicBezTo>
                    <a:pt x="80" y="238"/>
                    <a:pt x="80" y="238"/>
                    <a:pt x="80" y="238"/>
                  </a:cubicBezTo>
                  <a:cubicBezTo>
                    <a:pt x="72" y="249"/>
                    <a:pt x="60" y="255"/>
                    <a:pt x="49" y="257"/>
                  </a:cubicBezTo>
                  <a:cubicBezTo>
                    <a:pt x="37" y="258"/>
                    <a:pt x="26" y="255"/>
                    <a:pt x="17" y="247"/>
                  </a:cubicBezTo>
                  <a:cubicBezTo>
                    <a:pt x="0" y="231"/>
                    <a:pt x="0" y="200"/>
                    <a:pt x="18" y="179"/>
                  </a:cubicBezTo>
                  <a:cubicBezTo>
                    <a:pt x="149" y="19"/>
                    <a:pt x="149" y="19"/>
                    <a:pt x="149" y="19"/>
                  </a:cubicBezTo>
                  <a:cubicBezTo>
                    <a:pt x="152" y="15"/>
                    <a:pt x="156" y="12"/>
                    <a:pt x="160" y="9"/>
                  </a:cubicBezTo>
                  <a:cubicBezTo>
                    <a:pt x="166" y="5"/>
                    <a:pt x="173" y="2"/>
                    <a:pt x="180" y="1"/>
                  </a:cubicBezTo>
                  <a:close/>
                </a:path>
              </a:pathLst>
            </a:custGeom>
            <a:solidFill>
              <a:srgbClr val="C4D7D3"/>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zh-CN" altLang="en-US" sz="1400">
                <a:solidFill>
                  <a:prstClr val="white"/>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endParaRPr>
            </a:p>
          </p:txBody>
        </p:sp>
        <p:sp>
          <p:nvSpPr>
            <p:cNvPr id="12" name="Freeform 38">
              <a:extLst>
                <a:ext uri="{FF2B5EF4-FFF2-40B4-BE49-F238E27FC236}">
                  <a16:creationId xmlns:a16="http://schemas.microsoft.com/office/drawing/2014/main" id="{56616B97-43AD-460B-B307-A9C331FF35A8}"/>
                </a:ext>
              </a:extLst>
            </p:cNvPr>
            <p:cNvSpPr>
              <a:spLocks/>
            </p:cNvSpPr>
            <p:nvPr/>
          </p:nvSpPr>
          <p:spPr bwMode="auto">
            <a:xfrm>
              <a:off x="4931673" y="5077371"/>
              <a:ext cx="984562" cy="1665604"/>
            </a:xfrm>
            <a:custGeom>
              <a:avLst/>
              <a:gdLst>
                <a:gd name="T0" fmla="*/ 178 w 399"/>
                <a:gd name="T1" fmla="*/ 2 h 676"/>
                <a:gd name="T2" fmla="*/ 210 w 399"/>
                <a:gd name="T3" fmla="*/ 12 h 676"/>
                <a:gd name="T4" fmla="*/ 210 w 399"/>
                <a:gd name="T5" fmla="*/ 79 h 676"/>
                <a:gd name="T6" fmla="*/ 157 w 399"/>
                <a:gd name="T7" fmla="*/ 144 h 676"/>
                <a:gd name="T8" fmla="*/ 178 w 399"/>
                <a:gd name="T9" fmla="*/ 141 h 676"/>
                <a:gd name="T10" fmla="*/ 399 w 399"/>
                <a:gd name="T11" fmla="*/ 348 h 676"/>
                <a:gd name="T12" fmla="*/ 398 w 399"/>
                <a:gd name="T13" fmla="*/ 615 h 676"/>
                <a:gd name="T14" fmla="*/ 351 w 399"/>
                <a:gd name="T15" fmla="*/ 673 h 676"/>
                <a:gd name="T16" fmla="*/ 303 w 399"/>
                <a:gd name="T17" fmla="*/ 628 h 676"/>
                <a:gd name="T18" fmla="*/ 304 w 399"/>
                <a:gd name="T19" fmla="*/ 362 h 676"/>
                <a:gd name="T20" fmla="*/ 178 w 399"/>
                <a:gd name="T21" fmla="*/ 243 h 676"/>
                <a:gd name="T22" fmla="*/ 158 w 399"/>
                <a:gd name="T23" fmla="*/ 246 h 676"/>
                <a:gd name="T24" fmla="*/ 209 w 399"/>
                <a:gd name="T25" fmla="*/ 294 h 676"/>
                <a:gd name="T26" fmla="*/ 209 w 399"/>
                <a:gd name="T27" fmla="*/ 362 h 676"/>
                <a:gd name="T28" fmla="*/ 178 w 399"/>
                <a:gd name="T29" fmla="*/ 381 h 676"/>
                <a:gd name="T30" fmla="*/ 146 w 399"/>
                <a:gd name="T31" fmla="*/ 371 h 676"/>
                <a:gd name="T32" fmla="*/ 16 w 399"/>
                <a:gd name="T33" fmla="*/ 248 h 676"/>
                <a:gd name="T34" fmla="*/ 8 w 399"/>
                <a:gd name="T35" fmla="*/ 238 h 676"/>
                <a:gd name="T36" fmla="*/ 10 w 399"/>
                <a:gd name="T37" fmla="*/ 189 h 676"/>
                <a:gd name="T38" fmla="*/ 11 w 399"/>
                <a:gd name="T39" fmla="*/ 187 h 676"/>
                <a:gd name="T40" fmla="*/ 16 w 399"/>
                <a:gd name="T41" fmla="*/ 180 h 676"/>
                <a:gd name="T42" fmla="*/ 147 w 399"/>
                <a:gd name="T43" fmla="*/ 21 h 676"/>
                <a:gd name="T44" fmla="*/ 178 w 399"/>
                <a:gd name="T45" fmla="*/ 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9" h="676">
                  <a:moveTo>
                    <a:pt x="178" y="2"/>
                  </a:moveTo>
                  <a:cubicBezTo>
                    <a:pt x="190" y="0"/>
                    <a:pt x="201" y="4"/>
                    <a:pt x="210" y="12"/>
                  </a:cubicBezTo>
                  <a:cubicBezTo>
                    <a:pt x="227" y="28"/>
                    <a:pt x="227" y="58"/>
                    <a:pt x="210" y="79"/>
                  </a:cubicBezTo>
                  <a:cubicBezTo>
                    <a:pt x="157" y="144"/>
                    <a:pt x="157" y="144"/>
                    <a:pt x="157" y="144"/>
                  </a:cubicBezTo>
                  <a:cubicBezTo>
                    <a:pt x="178" y="141"/>
                    <a:pt x="178" y="141"/>
                    <a:pt x="178" y="141"/>
                  </a:cubicBezTo>
                  <a:cubicBezTo>
                    <a:pt x="300" y="124"/>
                    <a:pt x="399" y="217"/>
                    <a:pt x="399" y="348"/>
                  </a:cubicBezTo>
                  <a:cubicBezTo>
                    <a:pt x="398" y="615"/>
                    <a:pt x="398" y="615"/>
                    <a:pt x="398" y="615"/>
                  </a:cubicBezTo>
                  <a:cubicBezTo>
                    <a:pt x="398" y="643"/>
                    <a:pt x="377" y="669"/>
                    <a:pt x="351" y="673"/>
                  </a:cubicBezTo>
                  <a:cubicBezTo>
                    <a:pt x="325" y="676"/>
                    <a:pt x="303" y="656"/>
                    <a:pt x="303" y="628"/>
                  </a:cubicBezTo>
                  <a:cubicBezTo>
                    <a:pt x="304" y="362"/>
                    <a:pt x="304" y="362"/>
                    <a:pt x="304" y="362"/>
                  </a:cubicBezTo>
                  <a:cubicBezTo>
                    <a:pt x="304" y="287"/>
                    <a:pt x="248" y="234"/>
                    <a:pt x="178" y="243"/>
                  </a:cubicBezTo>
                  <a:cubicBezTo>
                    <a:pt x="158" y="246"/>
                    <a:pt x="158" y="246"/>
                    <a:pt x="158" y="246"/>
                  </a:cubicBezTo>
                  <a:cubicBezTo>
                    <a:pt x="209" y="294"/>
                    <a:pt x="209" y="294"/>
                    <a:pt x="209" y="294"/>
                  </a:cubicBezTo>
                  <a:cubicBezTo>
                    <a:pt x="227" y="311"/>
                    <a:pt x="226" y="341"/>
                    <a:pt x="209" y="362"/>
                  </a:cubicBezTo>
                  <a:cubicBezTo>
                    <a:pt x="200" y="373"/>
                    <a:pt x="189" y="379"/>
                    <a:pt x="178" y="381"/>
                  </a:cubicBezTo>
                  <a:cubicBezTo>
                    <a:pt x="166" y="382"/>
                    <a:pt x="155" y="379"/>
                    <a:pt x="146" y="371"/>
                  </a:cubicBezTo>
                  <a:cubicBezTo>
                    <a:pt x="16" y="248"/>
                    <a:pt x="16" y="248"/>
                    <a:pt x="16" y="248"/>
                  </a:cubicBezTo>
                  <a:cubicBezTo>
                    <a:pt x="12" y="245"/>
                    <a:pt x="10" y="241"/>
                    <a:pt x="8" y="238"/>
                  </a:cubicBezTo>
                  <a:cubicBezTo>
                    <a:pt x="0" y="223"/>
                    <a:pt x="1" y="204"/>
                    <a:pt x="10" y="189"/>
                  </a:cubicBezTo>
                  <a:cubicBezTo>
                    <a:pt x="10" y="188"/>
                    <a:pt x="11" y="187"/>
                    <a:pt x="11" y="187"/>
                  </a:cubicBezTo>
                  <a:cubicBezTo>
                    <a:pt x="13" y="184"/>
                    <a:pt x="14" y="182"/>
                    <a:pt x="16" y="180"/>
                  </a:cubicBezTo>
                  <a:cubicBezTo>
                    <a:pt x="147" y="21"/>
                    <a:pt x="147" y="21"/>
                    <a:pt x="147" y="21"/>
                  </a:cubicBezTo>
                  <a:cubicBezTo>
                    <a:pt x="156" y="10"/>
                    <a:pt x="167" y="4"/>
                    <a:pt x="178" y="2"/>
                  </a:cubicBezTo>
                  <a:close/>
                </a:path>
              </a:pathLst>
            </a:custGeom>
            <a:solidFill>
              <a:srgbClr val="FBD77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endParaRPr lang="zh-CN" altLang="en-US" dirty="0">
                <a:solidFill>
                  <a:prstClr val="white"/>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endParaRPr>
            </a:p>
          </p:txBody>
        </p:sp>
      </p:grpSp>
      <p:grpSp>
        <p:nvGrpSpPr>
          <p:cNvPr id="13" name="Group 24">
            <a:extLst>
              <a:ext uri="{FF2B5EF4-FFF2-40B4-BE49-F238E27FC236}">
                <a16:creationId xmlns:a16="http://schemas.microsoft.com/office/drawing/2014/main" id="{7F052C24-0759-4EEE-A44E-731DF0CEF3B1}"/>
              </a:ext>
            </a:extLst>
          </p:cNvPr>
          <p:cNvGrpSpPr>
            <a:grpSpLocks/>
          </p:cNvGrpSpPr>
          <p:nvPr/>
        </p:nvGrpSpPr>
        <p:grpSpPr bwMode="auto">
          <a:xfrm>
            <a:off x="146167" y="3808038"/>
            <a:ext cx="4294909" cy="2418171"/>
            <a:chOff x="1405617" y="4783632"/>
            <a:chExt cx="3470576" cy="2420180"/>
          </a:xfrm>
        </p:grpSpPr>
        <p:sp>
          <p:nvSpPr>
            <p:cNvPr id="14" name="Rectangle 25">
              <a:extLst>
                <a:ext uri="{FF2B5EF4-FFF2-40B4-BE49-F238E27FC236}">
                  <a16:creationId xmlns:a16="http://schemas.microsoft.com/office/drawing/2014/main" id="{FF87B027-0275-4661-B98B-0EE7F43F0202}"/>
                </a:ext>
              </a:extLst>
            </p:cNvPr>
            <p:cNvSpPr/>
            <p:nvPr/>
          </p:nvSpPr>
          <p:spPr>
            <a:xfrm>
              <a:off x="4287139" y="4783632"/>
              <a:ext cx="506490" cy="506833"/>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r>
                <a:rPr lang="en-US" dirty="0">
                  <a:solidFill>
                    <a:schemeClr val="tx1">
                      <a:lumMod val="85000"/>
                      <a:lumOff val="15000"/>
                    </a:scheme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03</a:t>
              </a:r>
            </a:p>
          </p:txBody>
        </p:sp>
        <p:sp>
          <p:nvSpPr>
            <p:cNvPr id="15" name="TextBox 26">
              <a:extLst>
                <a:ext uri="{FF2B5EF4-FFF2-40B4-BE49-F238E27FC236}">
                  <a16:creationId xmlns:a16="http://schemas.microsoft.com/office/drawing/2014/main" id="{AEC19BE1-AADC-4226-9145-604B3570770A}"/>
                </a:ext>
              </a:extLst>
            </p:cNvPr>
            <p:cNvSpPr txBox="1"/>
            <p:nvPr/>
          </p:nvSpPr>
          <p:spPr>
            <a:xfrm>
              <a:off x="1405617" y="5347661"/>
              <a:ext cx="3470576" cy="1856151"/>
            </a:xfrm>
            <a:prstGeom prst="rect">
              <a:avLst/>
            </a:prstGeom>
            <a:noFill/>
          </p:spPr>
          <p:txBody>
            <a:bodyPr wrap="square">
              <a:spAutoFit/>
            </a:bodyPr>
            <a:lstStyle/>
            <a:p>
              <a:pPr algn="r" defTabSz="609585">
                <a:defRPr/>
              </a:pPr>
              <a:r>
                <a:rPr lang="zh-CN" altLang="en-US" sz="2400" dirty="0">
                  <a:solidFill>
                    <a:prstClr val="black">
                      <a:lumMod val="75000"/>
                      <a:lumOff val="25000"/>
                    </a:prst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分析政策环境</a:t>
              </a:r>
            </a:p>
            <a:p>
              <a:pPr lvl="0" algn="r">
                <a:lnSpc>
                  <a:spcPts val="2200"/>
                </a:lnSpc>
                <a:defRPr/>
              </a:pPr>
              <a:r>
                <a:rPr lang="zh-CN" altLang="en-US" sz="1600" dirty="0">
                  <a:solidFill>
                    <a:srgbClr val="657D9D"/>
                  </a:solidFill>
                  <a:latin typeface="仓耳羽辰体-谷力 W04" panose="02020400000000000000" pitchFamily="18" charset="-122"/>
                  <a:ea typeface="仓耳羽辰体-谷力 W04" panose="02020400000000000000" pitchFamily="18" charset="-122"/>
                </a:rPr>
                <a:t>猫咪领养对于维护自然生态平衡起着十分重要作用，是生物多样性保护的重点，对促进经济建设和科技教育文化等都具有重要意义。 人与自然和谐相处，是促进社会可持续发展长远利益的需要，是构建和谐社会的一项重要内容。</a:t>
              </a:r>
              <a:endParaRPr lang="en-US" altLang="zh-CN" sz="1600" dirty="0">
                <a:solidFill>
                  <a:srgbClr val="657D9D"/>
                </a:solidFill>
                <a:latin typeface="仓耳羽辰体-谷力 W04" panose="02020400000000000000" pitchFamily="18" charset="-122"/>
                <a:ea typeface="仓耳羽辰体-谷力 W04" panose="02020400000000000000" pitchFamily="18" charset="-122"/>
              </a:endParaRPr>
            </a:p>
          </p:txBody>
        </p:sp>
      </p:grpSp>
      <p:grpSp>
        <p:nvGrpSpPr>
          <p:cNvPr id="16" name="Group 27">
            <a:extLst>
              <a:ext uri="{FF2B5EF4-FFF2-40B4-BE49-F238E27FC236}">
                <a16:creationId xmlns:a16="http://schemas.microsoft.com/office/drawing/2014/main" id="{B5C161A0-1273-4D34-883E-29C2E3D60397}"/>
              </a:ext>
            </a:extLst>
          </p:cNvPr>
          <p:cNvGrpSpPr>
            <a:grpSpLocks/>
          </p:cNvGrpSpPr>
          <p:nvPr/>
        </p:nvGrpSpPr>
        <p:grpSpPr bwMode="auto">
          <a:xfrm>
            <a:off x="8239605" y="3130749"/>
            <a:ext cx="3611724" cy="2360397"/>
            <a:chOff x="7539648" y="1927083"/>
            <a:chExt cx="3612768" cy="2360951"/>
          </a:xfrm>
        </p:grpSpPr>
        <p:sp>
          <p:nvSpPr>
            <p:cNvPr id="17" name="Rectangle 28">
              <a:extLst>
                <a:ext uri="{FF2B5EF4-FFF2-40B4-BE49-F238E27FC236}">
                  <a16:creationId xmlns:a16="http://schemas.microsoft.com/office/drawing/2014/main" id="{852C95BC-B63A-4533-83AD-C49E90C68C88}"/>
                </a:ext>
              </a:extLst>
            </p:cNvPr>
            <p:cNvSpPr/>
            <p:nvPr/>
          </p:nvSpPr>
          <p:spPr>
            <a:xfrm>
              <a:off x="7628574" y="1927083"/>
              <a:ext cx="506559" cy="506533"/>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r>
                <a:rPr lang="en-US" dirty="0">
                  <a:solidFill>
                    <a:schemeClr val="tx1">
                      <a:lumMod val="85000"/>
                      <a:lumOff val="15000"/>
                    </a:scheme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02</a:t>
              </a:r>
            </a:p>
          </p:txBody>
        </p:sp>
        <p:sp>
          <p:nvSpPr>
            <p:cNvPr id="18" name="TextBox 29">
              <a:extLst>
                <a:ext uri="{FF2B5EF4-FFF2-40B4-BE49-F238E27FC236}">
                  <a16:creationId xmlns:a16="http://schemas.microsoft.com/office/drawing/2014/main" id="{C1A24BBE-91DD-4950-8090-355D2B25611D}"/>
                </a:ext>
              </a:extLst>
            </p:cNvPr>
            <p:cNvSpPr txBox="1"/>
            <p:nvPr/>
          </p:nvSpPr>
          <p:spPr>
            <a:xfrm>
              <a:off x="7539648" y="2471726"/>
              <a:ext cx="3612768" cy="1816308"/>
            </a:xfrm>
            <a:prstGeom prst="rect">
              <a:avLst/>
            </a:prstGeom>
            <a:noFill/>
          </p:spPr>
          <p:txBody>
            <a:bodyPr wrap="square">
              <a:spAutoFit/>
            </a:bodyPr>
            <a:lstStyle/>
            <a:p>
              <a:pPr defTabSz="609585">
                <a:defRPr/>
              </a:pPr>
              <a:r>
                <a:rPr lang="zh-CN" altLang="en-US" sz="2400" dirty="0">
                  <a:solidFill>
                    <a:prstClr val="black">
                      <a:lumMod val="75000"/>
                      <a:lumOff val="25000"/>
                    </a:prst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分析行业的发展现状、竞争格局及市场供需形势</a:t>
              </a:r>
              <a:endParaRPr lang="en-US" altLang="zh-CN" sz="2400" dirty="0">
                <a:solidFill>
                  <a:prstClr val="black">
                    <a:lumMod val="75000"/>
                    <a:lumOff val="25000"/>
                  </a:prst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endParaRPr>
            </a:p>
            <a:p>
              <a:pPr defTabSz="609585">
                <a:defRPr/>
              </a:pPr>
              <a:r>
                <a:rPr lang="zh-CN" altLang="en-US" sz="1600" dirty="0">
                  <a:solidFill>
                    <a:srgbClr val="44546A">
                      <a:lumMod val="75000"/>
                      <a:lumOff val="25000"/>
                    </a:srgb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动物保护基本是零盈利的属于公益性活动，在竞争上，大家是出于同一个目的，而我们是针对于各个地区的猫咪领养工作，竞争力更强。</a:t>
              </a:r>
              <a:endParaRPr lang="en-US" sz="1600" dirty="0">
                <a:solidFill>
                  <a:srgbClr val="44546A">
                    <a:lumMod val="75000"/>
                    <a:lumOff val="25000"/>
                  </a:srgb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endParaRPr>
            </a:p>
          </p:txBody>
        </p:sp>
      </p:grpSp>
      <p:grpSp>
        <p:nvGrpSpPr>
          <p:cNvPr id="19" name="Group 30">
            <a:extLst>
              <a:ext uri="{FF2B5EF4-FFF2-40B4-BE49-F238E27FC236}">
                <a16:creationId xmlns:a16="http://schemas.microsoft.com/office/drawing/2014/main" id="{FCADB052-E60D-43CD-A6DF-71A8FBD50821}"/>
              </a:ext>
            </a:extLst>
          </p:cNvPr>
          <p:cNvGrpSpPr>
            <a:grpSpLocks/>
          </p:cNvGrpSpPr>
          <p:nvPr/>
        </p:nvGrpSpPr>
        <p:grpSpPr bwMode="auto">
          <a:xfrm>
            <a:off x="675318" y="849477"/>
            <a:ext cx="4765265" cy="2504142"/>
            <a:chOff x="-731644" y="2160794"/>
            <a:chExt cx="4764236" cy="2503056"/>
          </a:xfrm>
        </p:grpSpPr>
        <p:sp>
          <p:nvSpPr>
            <p:cNvPr id="20" name="Rectangle 31">
              <a:extLst>
                <a:ext uri="{FF2B5EF4-FFF2-40B4-BE49-F238E27FC236}">
                  <a16:creationId xmlns:a16="http://schemas.microsoft.com/office/drawing/2014/main" id="{AE100809-B1FE-4E73-9A7E-58DD9700777D}"/>
                </a:ext>
              </a:extLst>
            </p:cNvPr>
            <p:cNvSpPr/>
            <p:nvPr/>
          </p:nvSpPr>
          <p:spPr>
            <a:xfrm>
              <a:off x="3443757" y="2160794"/>
              <a:ext cx="506303" cy="507780"/>
            </a:xfrm>
            <a:prstGeom prst="rect">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a:defRPr/>
              </a:pPr>
              <a:r>
                <a:rPr lang="en-US" dirty="0">
                  <a:solidFill>
                    <a:schemeClr val="tx1">
                      <a:lumMod val="85000"/>
                      <a:lumOff val="15000"/>
                    </a:scheme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01</a:t>
              </a:r>
            </a:p>
          </p:txBody>
        </p:sp>
        <p:sp>
          <p:nvSpPr>
            <p:cNvPr id="21" name="TextBox 32">
              <a:extLst>
                <a:ext uri="{FF2B5EF4-FFF2-40B4-BE49-F238E27FC236}">
                  <a16:creationId xmlns:a16="http://schemas.microsoft.com/office/drawing/2014/main" id="{5009595F-7A65-4926-9CAB-B4B14E24131F}"/>
                </a:ext>
              </a:extLst>
            </p:cNvPr>
            <p:cNvSpPr txBox="1"/>
            <p:nvPr/>
          </p:nvSpPr>
          <p:spPr>
            <a:xfrm>
              <a:off x="-731644" y="2725699"/>
              <a:ext cx="4764236" cy="1938151"/>
            </a:xfrm>
            <a:prstGeom prst="rect">
              <a:avLst/>
            </a:prstGeom>
            <a:noFill/>
          </p:spPr>
          <p:txBody>
            <a:bodyPr wrap="square">
              <a:spAutoFit/>
            </a:bodyPr>
            <a:lstStyle/>
            <a:p>
              <a:pPr algn="r" defTabSz="609585">
                <a:defRPr/>
              </a:pPr>
              <a:r>
                <a:rPr lang="zh-CN" altLang="en-US" sz="2400" dirty="0">
                  <a:solidFill>
                    <a:prstClr val="black">
                      <a:lumMod val="75000"/>
                      <a:lumOff val="25000"/>
                    </a:prst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收集市场信息</a:t>
              </a:r>
              <a:endParaRPr lang="en-US" altLang="zh-CN" sz="2400" dirty="0">
                <a:solidFill>
                  <a:prstClr val="black">
                    <a:lumMod val="75000"/>
                    <a:lumOff val="25000"/>
                  </a:prst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endParaRPr>
            </a:p>
            <a:p>
              <a:pPr algn="r" defTabSz="609585">
                <a:defRPr/>
              </a:pPr>
              <a:r>
                <a:rPr lang="zh-CN" altLang="en-US" sz="1600" dirty="0">
                  <a:solidFill>
                    <a:srgbClr val="44546A">
                      <a:lumMod val="75000"/>
                      <a:lumOff val="25000"/>
                    </a:srgb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通过发放调查问卷的形式，了解大家对于猫绝育知识，领养想法，关怀意向的想法。收集到</a:t>
              </a:r>
              <a:r>
                <a:rPr lang="en-US" altLang="zh-CN" sz="1600" dirty="0">
                  <a:solidFill>
                    <a:srgbClr val="44546A">
                      <a:lumMod val="75000"/>
                      <a:lumOff val="25000"/>
                    </a:srgb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2000</a:t>
              </a:r>
              <a:r>
                <a:rPr lang="zh-CN" altLang="en-US" sz="1600" dirty="0">
                  <a:solidFill>
                    <a:srgbClr val="44546A">
                      <a:lumMod val="75000"/>
                      <a:lumOff val="25000"/>
                    </a:srgb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份问卷，其中对于</a:t>
              </a:r>
              <a:r>
                <a:rPr lang="en-US" altLang="zh-CN" sz="1600" dirty="0">
                  <a:solidFill>
                    <a:srgbClr val="44546A">
                      <a:lumMod val="75000"/>
                      <a:lumOff val="25000"/>
                    </a:srgb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20-30</a:t>
              </a:r>
              <a:r>
                <a:rPr lang="zh-CN" altLang="en-US" sz="1600" dirty="0">
                  <a:solidFill>
                    <a:srgbClr val="44546A">
                      <a:lumMod val="75000"/>
                      <a:lumOff val="25000"/>
                    </a:srgb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rPr>
                <a:t>岁的年龄人群对于领养猫咪有更高的意向，大家对于猫咪的绝育知识和意义了解普遍不够充分，对于猫咪领养，大部分使用的方式是亲戚赠送，大家对于猫咪的领养渠道不够熟悉。</a:t>
              </a:r>
              <a:endParaRPr lang="en-US" sz="1600" dirty="0">
                <a:solidFill>
                  <a:srgbClr val="44546A">
                    <a:lumMod val="75000"/>
                    <a:lumOff val="25000"/>
                  </a:srgbClr>
                </a:solidFill>
                <a:latin typeface="仓耳羽辰体-谷力 W04" panose="02020400000000000000" pitchFamily="18" charset="-122"/>
                <a:ea typeface="仓耳羽辰体-谷力 W04" panose="02020400000000000000" pitchFamily="18" charset="-122"/>
                <a:cs typeface="Gen Jyuu Gothic Monospace Regul" panose="020B0309020203020207" pitchFamily="49" charset="-128"/>
                <a:sym typeface="Gen Jyuu Gothic Monospace Regul" panose="020B0309020203020207" pitchFamily="49" charset="-128"/>
              </a:endParaRPr>
            </a:p>
          </p:txBody>
        </p:sp>
      </p:grpSp>
    </p:spTree>
    <p:extLst>
      <p:ext uri="{BB962C8B-B14F-4D97-AF65-F5344CB8AC3E}">
        <p14:creationId xmlns:p14="http://schemas.microsoft.com/office/powerpoint/2010/main" val="2323562051"/>
      </p:ext>
    </p:extLst>
  </p:cSld>
  <p:clrMapOvr>
    <a:masterClrMapping/>
  </p:clrMapOvr>
  <mc:AlternateContent xmlns:mc="http://schemas.openxmlformats.org/markup-compatibility/2006" xmlns:p14="http://schemas.microsoft.com/office/powerpoint/2010/main">
    <mc:Choice Requires="p14">
      <p:transition spd="slow" p14:dur="175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750" fill="hold"/>
                                        <p:tgtEl>
                                          <p:spTgt spid="9"/>
                                        </p:tgtEl>
                                        <p:attrNameLst>
                                          <p:attrName>ppt_w</p:attrName>
                                        </p:attrNameLst>
                                      </p:cBhvr>
                                      <p:tavLst>
                                        <p:tav tm="0">
                                          <p:val>
                                            <p:fltVal val="0"/>
                                          </p:val>
                                        </p:tav>
                                        <p:tav tm="100000">
                                          <p:val>
                                            <p:strVal val="#ppt_w"/>
                                          </p:val>
                                        </p:tav>
                                      </p:tavLst>
                                    </p:anim>
                                    <p:anim calcmode="lin" valueType="num">
                                      <p:cBhvr>
                                        <p:cTn id="18" dur="750" fill="hold"/>
                                        <p:tgtEl>
                                          <p:spTgt spid="9"/>
                                        </p:tgtEl>
                                        <p:attrNameLst>
                                          <p:attrName>ppt_h</p:attrName>
                                        </p:attrNameLst>
                                      </p:cBhvr>
                                      <p:tavLst>
                                        <p:tav tm="0">
                                          <p:val>
                                            <p:fltVal val="0"/>
                                          </p:val>
                                        </p:tav>
                                        <p:tav tm="100000">
                                          <p:val>
                                            <p:strVal val="#ppt_h"/>
                                          </p:val>
                                        </p:tav>
                                      </p:tavLst>
                                    </p:anim>
                                    <p:animEffect transition="in" filter="fade">
                                      <p:cBhvr>
                                        <p:cTn id="19" dur="750"/>
                                        <p:tgtEl>
                                          <p:spTgt spid="9"/>
                                        </p:tgtEl>
                                      </p:cBhvr>
                                    </p:animEffect>
                                  </p:childTnLst>
                                </p:cTn>
                              </p:par>
                            </p:childTnLst>
                          </p:cTn>
                        </p:par>
                        <p:par>
                          <p:cTn id="20" fill="hold">
                            <p:stCondLst>
                              <p:cond delay="2250"/>
                            </p:stCondLst>
                            <p:childTnLst>
                              <p:par>
                                <p:cTn id="21" presetID="2" presetClass="entr" presetSubtype="4"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ppt_x"/>
                                          </p:val>
                                        </p:tav>
                                        <p:tav tm="100000">
                                          <p:val>
                                            <p:strVal val="#ppt_x"/>
                                          </p:val>
                                        </p:tav>
                                      </p:tavLst>
                                    </p:anim>
                                    <p:anim calcmode="lin" valueType="num">
                                      <p:cBhvr additive="base">
                                        <p:cTn id="24" dur="75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750" fill="hold"/>
                                        <p:tgtEl>
                                          <p:spTgt spid="16"/>
                                        </p:tgtEl>
                                        <p:attrNameLst>
                                          <p:attrName>ppt_x</p:attrName>
                                        </p:attrNameLst>
                                      </p:cBhvr>
                                      <p:tavLst>
                                        <p:tav tm="0">
                                          <p:val>
                                            <p:strVal val="#ppt_x"/>
                                          </p:val>
                                        </p:tav>
                                        <p:tav tm="100000">
                                          <p:val>
                                            <p:strVal val="#ppt_x"/>
                                          </p:val>
                                        </p:tav>
                                      </p:tavLst>
                                    </p:anim>
                                    <p:anim calcmode="lin" valueType="num">
                                      <p:cBhvr additive="base">
                                        <p:cTn id="28" dur="75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02</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8" name="矩形 7">
            <a:extLst>
              <a:ext uri="{FF2B5EF4-FFF2-40B4-BE49-F238E27FC236}">
                <a16:creationId xmlns:a16="http://schemas.microsoft.com/office/drawing/2014/main" id="{A56E36FB-C1A2-4FBC-9F93-4813B373F919}"/>
              </a:ext>
            </a:extLst>
          </p:cNvPr>
          <p:cNvSpPr/>
          <p:nvPr/>
        </p:nvSpPr>
        <p:spPr>
          <a:xfrm>
            <a:off x="918251" y="288022"/>
            <a:ext cx="2373273"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项目进展</a:t>
            </a:r>
          </a:p>
        </p:txBody>
      </p:sp>
      <p:pic>
        <p:nvPicPr>
          <p:cNvPr id="9" name="图片占位符 4">
            <a:extLst>
              <a:ext uri="{FF2B5EF4-FFF2-40B4-BE49-F238E27FC236}">
                <a16:creationId xmlns:a16="http://schemas.microsoft.com/office/drawing/2014/main" id="{C3914BE5-32A5-4466-A77A-C3DD84C2F5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8195" y="3597442"/>
            <a:ext cx="3536933" cy="1766595"/>
          </a:xfrm>
          <a:prstGeom prst="rect">
            <a:avLst/>
          </a:prstGeom>
        </p:spPr>
      </p:pic>
      <p:grpSp>
        <p:nvGrpSpPr>
          <p:cNvPr id="10" name="组合 9">
            <a:extLst>
              <a:ext uri="{FF2B5EF4-FFF2-40B4-BE49-F238E27FC236}">
                <a16:creationId xmlns:a16="http://schemas.microsoft.com/office/drawing/2014/main" id="{792DFDD1-75C6-49DE-A87F-74102370C7C6}"/>
              </a:ext>
            </a:extLst>
          </p:cNvPr>
          <p:cNvGrpSpPr/>
          <p:nvPr/>
        </p:nvGrpSpPr>
        <p:grpSpPr>
          <a:xfrm>
            <a:off x="3221038" y="1930400"/>
            <a:ext cx="2724150" cy="2855913"/>
            <a:chOff x="3221038" y="1930400"/>
            <a:chExt cx="2724150" cy="2855913"/>
          </a:xfrm>
        </p:grpSpPr>
        <p:sp>
          <p:nvSpPr>
            <p:cNvPr id="11" name="矩形 10">
              <a:extLst>
                <a:ext uri="{FF2B5EF4-FFF2-40B4-BE49-F238E27FC236}">
                  <a16:creationId xmlns:a16="http://schemas.microsoft.com/office/drawing/2014/main" id="{A57284A7-2107-41A5-AEC4-BFF8853DFB03}"/>
                </a:ext>
              </a:extLst>
            </p:cNvPr>
            <p:cNvSpPr/>
            <p:nvPr/>
          </p:nvSpPr>
          <p:spPr>
            <a:xfrm>
              <a:off x="3221038" y="1930400"/>
              <a:ext cx="2724150" cy="2855913"/>
            </a:xfrm>
            <a:prstGeom prst="rect">
              <a:avLst/>
            </a:prstGeom>
            <a:solidFill>
              <a:srgbClr val="FBD77F"/>
            </a:solidFill>
            <a:ln>
              <a:noFill/>
            </a:ln>
            <a:effectLst>
              <a:outerShdw blurRad="317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椭圆 5">
              <a:extLst>
                <a:ext uri="{FF2B5EF4-FFF2-40B4-BE49-F238E27FC236}">
                  <a16:creationId xmlns:a16="http://schemas.microsoft.com/office/drawing/2014/main" id="{4DDCCA08-3966-4D33-B4D0-9C5C9DE6DFF8}"/>
                </a:ext>
              </a:extLst>
            </p:cNvPr>
            <p:cNvSpPr/>
            <p:nvPr/>
          </p:nvSpPr>
          <p:spPr>
            <a:xfrm>
              <a:off x="4238625" y="2320925"/>
              <a:ext cx="688975" cy="72072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1481" h="607550">
                  <a:moveTo>
                    <a:pt x="481201" y="419040"/>
                  </a:moveTo>
                  <a:cubicBezTo>
                    <a:pt x="486349" y="418119"/>
                    <a:pt x="491842" y="419193"/>
                    <a:pt x="496452" y="422492"/>
                  </a:cubicBezTo>
                  <a:cubicBezTo>
                    <a:pt x="505825" y="428937"/>
                    <a:pt x="507976" y="441673"/>
                    <a:pt x="501522" y="450880"/>
                  </a:cubicBezTo>
                  <a:cubicBezTo>
                    <a:pt x="456808" y="514868"/>
                    <a:pt x="385666" y="554918"/>
                    <a:pt x="308376" y="560288"/>
                  </a:cubicBezTo>
                  <a:lnTo>
                    <a:pt x="320823" y="572717"/>
                  </a:lnTo>
                  <a:cubicBezTo>
                    <a:pt x="328813" y="580697"/>
                    <a:pt x="328813" y="593586"/>
                    <a:pt x="320823" y="601566"/>
                  </a:cubicBezTo>
                  <a:cubicBezTo>
                    <a:pt x="316828" y="605555"/>
                    <a:pt x="311603" y="607550"/>
                    <a:pt x="306379" y="607550"/>
                  </a:cubicBezTo>
                  <a:cubicBezTo>
                    <a:pt x="301155" y="607550"/>
                    <a:pt x="295930" y="605555"/>
                    <a:pt x="291935" y="601566"/>
                  </a:cubicBezTo>
                  <a:lnTo>
                    <a:pt x="244148" y="553843"/>
                  </a:lnTo>
                  <a:cubicBezTo>
                    <a:pt x="236158" y="545864"/>
                    <a:pt x="236158" y="532975"/>
                    <a:pt x="244148" y="524995"/>
                  </a:cubicBezTo>
                  <a:lnTo>
                    <a:pt x="291935" y="477273"/>
                  </a:lnTo>
                  <a:cubicBezTo>
                    <a:pt x="299925" y="469294"/>
                    <a:pt x="312833" y="469294"/>
                    <a:pt x="320823" y="477273"/>
                  </a:cubicBezTo>
                  <a:cubicBezTo>
                    <a:pt x="328813" y="485252"/>
                    <a:pt x="328813" y="498142"/>
                    <a:pt x="320823" y="506121"/>
                  </a:cubicBezTo>
                  <a:lnTo>
                    <a:pt x="307762" y="519318"/>
                  </a:lnTo>
                  <a:cubicBezTo>
                    <a:pt x="371837" y="514254"/>
                    <a:pt x="430841" y="480649"/>
                    <a:pt x="468025" y="427556"/>
                  </a:cubicBezTo>
                  <a:cubicBezTo>
                    <a:pt x="471252" y="422876"/>
                    <a:pt x="476054" y="419960"/>
                    <a:pt x="481201" y="419040"/>
                  </a:cubicBezTo>
                  <a:close/>
                  <a:moveTo>
                    <a:pt x="121878" y="204057"/>
                  </a:moveTo>
                  <a:cubicBezTo>
                    <a:pt x="170429" y="204057"/>
                    <a:pt x="209915" y="243478"/>
                    <a:pt x="209915" y="291950"/>
                  </a:cubicBezTo>
                  <a:cubicBezTo>
                    <a:pt x="209915" y="330758"/>
                    <a:pt x="184718" y="363737"/>
                    <a:pt x="149687" y="375395"/>
                  </a:cubicBezTo>
                  <a:cubicBezTo>
                    <a:pt x="174424" y="380150"/>
                    <a:pt x="196087" y="391194"/>
                    <a:pt x="212220" y="407607"/>
                  </a:cubicBezTo>
                  <a:cubicBezTo>
                    <a:pt x="233576" y="429542"/>
                    <a:pt x="244485" y="459606"/>
                    <a:pt x="243717" y="494886"/>
                  </a:cubicBezTo>
                  <a:cubicBezTo>
                    <a:pt x="243410" y="505930"/>
                    <a:pt x="234345" y="514827"/>
                    <a:pt x="223129" y="514827"/>
                  </a:cubicBezTo>
                  <a:lnTo>
                    <a:pt x="20473" y="514827"/>
                  </a:lnTo>
                  <a:cubicBezTo>
                    <a:pt x="9410" y="514827"/>
                    <a:pt x="346" y="505930"/>
                    <a:pt x="38" y="494886"/>
                  </a:cubicBezTo>
                  <a:cubicBezTo>
                    <a:pt x="-730" y="459606"/>
                    <a:pt x="10025" y="429542"/>
                    <a:pt x="31381" y="407607"/>
                  </a:cubicBezTo>
                  <a:cubicBezTo>
                    <a:pt x="47668" y="391194"/>
                    <a:pt x="69331" y="380150"/>
                    <a:pt x="93914" y="375395"/>
                  </a:cubicBezTo>
                  <a:cubicBezTo>
                    <a:pt x="59037" y="363737"/>
                    <a:pt x="33840" y="330758"/>
                    <a:pt x="33840" y="291950"/>
                  </a:cubicBezTo>
                  <a:cubicBezTo>
                    <a:pt x="33840" y="243478"/>
                    <a:pt x="73326" y="204057"/>
                    <a:pt x="121878" y="204057"/>
                  </a:cubicBezTo>
                  <a:close/>
                  <a:moveTo>
                    <a:pt x="459604" y="81414"/>
                  </a:moveTo>
                  <a:cubicBezTo>
                    <a:pt x="508155" y="81414"/>
                    <a:pt x="547641" y="120846"/>
                    <a:pt x="547641" y="169330"/>
                  </a:cubicBezTo>
                  <a:cubicBezTo>
                    <a:pt x="547641" y="207995"/>
                    <a:pt x="522444" y="240983"/>
                    <a:pt x="487567" y="252644"/>
                  </a:cubicBezTo>
                  <a:cubicBezTo>
                    <a:pt x="512150" y="257400"/>
                    <a:pt x="533813" y="268447"/>
                    <a:pt x="550100" y="285018"/>
                  </a:cubicBezTo>
                  <a:cubicBezTo>
                    <a:pt x="571456" y="306805"/>
                    <a:pt x="582211" y="337031"/>
                    <a:pt x="581443" y="372167"/>
                  </a:cubicBezTo>
                  <a:cubicBezTo>
                    <a:pt x="581136" y="383367"/>
                    <a:pt x="572071" y="392113"/>
                    <a:pt x="561008" y="392113"/>
                  </a:cubicBezTo>
                  <a:lnTo>
                    <a:pt x="358199" y="392113"/>
                  </a:lnTo>
                  <a:cubicBezTo>
                    <a:pt x="347136" y="392113"/>
                    <a:pt x="338072" y="383367"/>
                    <a:pt x="337764" y="372167"/>
                  </a:cubicBezTo>
                  <a:cubicBezTo>
                    <a:pt x="336996" y="337031"/>
                    <a:pt x="347905" y="306805"/>
                    <a:pt x="369261" y="285018"/>
                  </a:cubicBezTo>
                  <a:cubicBezTo>
                    <a:pt x="385394" y="268447"/>
                    <a:pt x="407057" y="257400"/>
                    <a:pt x="431794" y="252644"/>
                  </a:cubicBezTo>
                  <a:cubicBezTo>
                    <a:pt x="396763" y="240983"/>
                    <a:pt x="371566" y="207995"/>
                    <a:pt x="371566" y="169330"/>
                  </a:cubicBezTo>
                  <a:cubicBezTo>
                    <a:pt x="371566" y="120846"/>
                    <a:pt x="411052" y="81414"/>
                    <a:pt x="459604" y="81414"/>
                  </a:cubicBezTo>
                  <a:close/>
                  <a:moveTo>
                    <a:pt x="290698" y="0"/>
                  </a:moveTo>
                  <a:cubicBezTo>
                    <a:pt x="295922" y="0"/>
                    <a:pt x="301146" y="1995"/>
                    <a:pt x="305141" y="5983"/>
                  </a:cubicBezTo>
                  <a:lnTo>
                    <a:pt x="352928" y="53695"/>
                  </a:lnTo>
                  <a:cubicBezTo>
                    <a:pt x="360918" y="61672"/>
                    <a:pt x="360918" y="74559"/>
                    <a:pt x="352928" y="82536"/>
                  </a:cubicBezTo>
                  <a:lnTo>
                    <a:pt x="305141" y="130248"/>
                  </a:lnTo>
                  <a:cubicBezTo>
                    <a:pt x="301146" y="134236"/>
                    <a:pt x="295922" y="136231"/>
                    <a:pt x="290698" y="136231"/>
                  </a:cubicBezTo>
                  <a:cubicBezTo>
                    <a:pt x="285474" y="136231"/>
                    <a:pt x="280249" y="134236"/>
                    <a:pt x="276254" y="130248"/>
                  </a:cubicBezTo>
                  <a:cubicBezTo>
                    <a:pt x="268264" y="122270"/>
                    <a:pt x="268264" y="109383"/>
                    <a:pt x="276254" y="101406"/>
                  </a:cubicBezTo>
                  <a:lnTo>
                    <a:pt x="289008" y="88673"/>
                  </a:lnTo>
                  <a:cubicBezTo>
                    <a:pt x="219709" y="89133"/>
                    <a:pt x="154560" y="123191"/>
                    <a:pt x="114302" y="179800"/>
                  </a:cubicBezTo>
                  <a:cubicBezTo>
                    <a:pt x="110307" y="185476"/>
                    <a:pt x="104007" y="188391"/>
                    <a:pt x="97554" y="188391"/>
                  </a:cubicBezTo>
                  <a:cubicBezTo>
                    <a:pt x="93559" y="188391"/>
                    <a:pt x="89410" y="187164"/>
                    <a:pt x="85722" y="184709"/>
                  </a:cubicBezTo>
                  <a:cubicBezTo>
                    <a:pt x="76503" y="178112"/>
                    <a:pt x="74352" y="165379"/>
                    <a:pt x="80959" y="156174"/>
                  </a:cubicBezTo>
                  <a:cubicBezTo>
                    <a:pt x="128746" y="88673"/>
                    <a:pt x="206495" y="48325"/>
                    <a:pt x="289008" y="47712"/>
                  </a:cubicBezTo>
                  <a:lnTo>
                    <a:pt x="276254" y="34825"/>
                  </a:lnTo>
                  <a:cubicBezTo>
                    <a:pt x="268264" y="26847"/>
                    <a:pt x="268264" y="13961"/>
                    <a:pt x="276254" y="5983"/>
                  </a:cubicBezTo>
                  <a:cubicBezTo>
                    <a:pt x="280249" y="1995"/>
                    <a:pt x="285474" y="0"/>
                    <a:pt x="2906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3" name="文本框 12">
              <a:extLst>
                <a:ext uri="{FF2B5EF4-FFF2-40B4-BE49-F238E27FC236}">
                  <a16:creationId xmlns:a16="http://schemas.microsoft.com/office/drawing/2014/main" id="{0584A804-DABA-4E6A-8B83-820A25A79E98}"/>
                </a:ext>
              </a:extLst>
            </p:cNvPr>
            <p:cNvSpPr txBox="1"/>
            <p:nvPr/>
          </p:nvSpPr>
          <p:spPr>
            <a:xfrm>
              <a:off x="3408323" y="3509403"/>
              <a:ext cx="2510658" cy="383182"/>
            </a:xfrm>
            <a:prstGeom prst="rect">
              <a:avLst/>
            </a:prstGeom>
            <a:noFill/>
          </p:spPr>
          <p:txBody>
            <a:bodyPr wrap="square">
              <a:spAutoFit/>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lnSpc>
                  <a:spcPts val="2200"/>
                </a:lnSpc>
                <a:defRPr/>
              </a:pPr>
              <a:r>
                <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时间与人员安排</a:t>
              </a:r>
              <a:endParaRPr lang="en-US" altLang="zh-CN"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p:txBody>
        </p:sp>
      </p:grpSp>
      <p:grpSp>
        <p:nvGrpSpPr>
          <p:cNvPr id="18" name="组合 9">
            <a:extLst>
              <a:ext uri="{FF2B5EF4-FFF2-40B4-BE49-F238E27FC236}">
                <a16:creationId xmlns:a16="http://schemas.microsoft.com/office/drawing/2014/main" id="{45F83153-D104-4E4C-A5C5-E420EB2680CD}"/>
              </a:ext>
            </a:extLst>
          </p:cNvPr>
          <p:cNvGrpSpPr>
            <a:grpSpLocks/>
          </p:cNvGrpSpPr>
          <p:nvPr/>
        </p:nvGrpSpPr>
        <p:grpSpPr bwMode="auto">
          <a:xfrm>
            <a:off x="7626350" y="2346679"/>
            <a:ext cx="3597455" cy="1069979"/>
            <a:chOff x="8148326" y="1542824"/>
            <a:chExt cx="3597322" cy="1070414"/>
          </a:xfrm>
        </p:grpSpPr>
        <p:sp>
          <p:nvSpPr>
            <p:cNvPr id="19" name="文本框 6">
              <a:extLst>
                <a:ext uri="{FF2B5EF4-FFF2-40B4-BE49-F238E27FC236}">
                  <a16:creationId xmlns:a16="http://schemas.microsoft.com/office/drawing/2014/main" id="{06B26040-E235-498C-86B2-4589D8FF24A6}"/>
                </a:ext>
              </a:extLst>
            </p:cNvPr>
            <p:cNvSpPr txBox="1"/>
            <p:nvPr/>
          </p:nvSpPr>
          <p:spPr>
            <a:xfrm>
              <a:off x="8148326" y="1956381"/>
              <a:ext cx="3597322" cy="656857"/>
            </a:xfrm>
            <a:prstGeom prst="rect">
              <a:avLst/>
            </a:prstGeom>
            <a:noFill/>
          </p:spPr>
          <p:txBody>
            <a:bodyPr wrap="square">
              <a:spAutoFit/>
            </a:bodyPr>
            <a:lstStyle>
              <a:defPPr>
                <a:defRPr lang="en-US"/>
              </a:defPPr>
              <a:lvl1pPr marR="0" lvl="0" indent="0" defTabSz="914400" fontAlgn="auto">
                <a:lnSpc>
                  <a:spcPct val="130000"/>
                </a:lnSpc>
                <a:spcBef>
                  <a:spcPts val="0"/>
                </a:spcBef>
                <a:spcAft>
                  <a:spcPts val="0"/>
                </a:spcAft>
                <a:buClrTx/>
                <a:buSzTx/>
                <a:buFontTx/>
                <a:buNone/>
                <a:tabLst/>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nSpc>
                  <a:spcPts val="2200"/>
                </a:lnSpc>
                <a:defRPr/>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市场调研负责人、项目经理、设计师、程序员、测试工程师</a:t>
              </a:r>
              <a:endPar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p:txBody>
        </p:sp>
        <p:sp>
          <p:nvSpPr>
            <p:cNvPr id="20" name="文本框 7">
              <a:extLst>
                <a:ext uri="{FF2B5EF4-FFF2-40B4-BE49-F238E27FC236}">
                  <a16:creationId xmlns:a16="http://schemas.microsoft.com/office/drawing/2014/main" id="{77F49D6E-398C-4761-B0FD-7A2E9C5AF2F4}"/>
                </a:ext>
              </a:extLst>
            </p:cNvPr>
            <p:cNvSpPr txBox="1"/>
            <p:nvPr/>
          </p:nvSpPr>
          <p:spPr>
            <a:xfrm>
              <a:off x="8148327" y="1542824"/>
              <a:ext cx="1750209" cy="461853"/>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人员安排</a:t>
              </a:r>
              <a:endParaRPr kumimoji="0" lang="zh-CN" altLang="en-US" sz="2400" i="0" u="none" strike="noStrike" kern="0" cap="none" spc="0" normalizeH="0" baseline="0" noProof="0" dirty="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grpSp>
        <p:nvGrpSpPr>
          <p:cNvPr id="24" name="组合 16">
            <a:extLst>
              <a:ext uri="{FF2B5EF4-FFF2-40B4-BE49-F238E27FC236}">
                <a16:creationId xmlns:a16="http://schemas.microsoft.com/office/drawing/2014/main" id="{519BEA09-2410-4E61-8AEB-9F7FF8FEDB76}"/>
              </a:ext>
            </a:extLst>
          </p:cNvPr>
          <p:cNvGrpSpPr>
            <a:grpSpLocks/>
          </p:cNvGrpSpPr>
          <p:nvPr/>
        </p:nvGrpSpPr>
        <p:grpSpPr bwMode="auto">
          <a:xfrm>
            <a:off x="7626350" y="4123847"/>
            <a:ext cx="3536933" cy="1050029"/>
            <a:chOff x="8148326" y="1542824"/>
            <a:chExt cx="3536802" cy="1050457"/>
          </a:xfrm>
        </p:grpSpPr>
        <p:sp>
          <p:nvSpPr>
            <p:cNvPr id="25" name="文本框 6">
              <a:extLst>
                <a:ext uri="{FF2B5EF4-FFF2-40B4-BE49-F238E27FC236}">
                  <a16:creationId xmlns:a16="http://schemas.microsoft.com/office/drawing/2014/main" id="{17BED47A-BE7C-4357-9FDC-A8981396DFA7}"/>
                </a:ext>
              </a:extLst>
            </p:cNvPr>
            <p:cNvSpPr txBox="1"/>
            <p:nvPr/>
          </p:nvSpPr>
          <p:spPr>
            <a:xfrm>
              <a:off x="8148326" y="1936423"/>
              <a:ext cx="3536802" cy="656858"/>
            </a:xfrm>
            <a:prstGeom prst="rect">
              <a:avLst/>
            </a:prstGeom>
            <a:noFill/>
          </p:spPr>
          <p:txBody>
            <a:bodyPr wrap="square">
              <a:spAutoFit/>
            </a:bodyPr>
            <a:lstStyle>
              <a:defPPr>
                <a:defRPr lang="zh-CN"/>
              </a:defPPr>
              <a:lvl1pPr marR="0" lvl="0" indent="0" fontAlgn="auto">
                <a:lnSpc>
                  <a:spcPts val="2200"/>
                </a:lnSpc>
                <a:spcBef>
                  <a:spcPts val="0"/>
                </a:spcBef>
                <a:spcAft>
                  <a:spcPts val="0"/>
                </a:spcAft>
                <a:buClrTx/>
                <a:buSzTx/>
                <a:buFontTx/>
                <a:buNone/>
                <a:tabLst/>
                <a:defRPr kumimoji="0" sz="1400" b="0" i="0" u="none" strike="noStrike" kern="0" cap="none" spc="0" normalizeH="0" baseline="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defRPr>
              </a:lvl1pPr>
              <a:lvl2pPr defTabSz="457200"/>
              <a:lvl3pPr defTabSz="457200"/>
              <a:lvl4pPr defTabSz="457200"/>
              <a:lvl5pPr defTabSz="457200"/>
              <a:lvl6pPr defTabSz="457200"/>
              <a:lvl7pPr defTabSz="457200"/>
              <a:lvl8pPr defTabSz="457200"/>
              <a:lvl9pPr defTabSz="457200"/>
            </a:lstStyle>
            <a:p>
              <a:r>
                <a:rPr lang="zh-CN" altLang="en-US" sz="2000" dirty="0"/>
                <a:t>前期调研结果收集分析可行性</a:t>
              </a:r>
              <a:r>
                <a:rPr lang="en-US" altLang="zh-CN" sz="2000" dirty="0"/>
                <a:t>20</a:t>
              </a:r>
              <a:r>
                <a:rPr lang="zh-CN" altLang="en-US" sz="2000" dirty="0"/>
                <a:t>天，软件开发周期为</a:t>
              </a:r>
              <a:r>
                <a:rPr lang="en-US" altLang="zh-CN" sz="2000" dirty="0"/>
                <a:t>80</a:t>
              </a:r>
              <a:r>
                <a:rPr lang="zh-CN" altLang="en-US" sz="2000" dirty="0"/>
                <a:t>天</a:t>
              </a:r>
              <a:endParaRPr lang="en-US" altLang="zh-CN" sz="2000" dirty="0"/>
            </a:p>
          </p:txBody>
        </p:sp>
        <p:sp>
          <p:nvSpPr>
            <p:cNvPr id="26" name="文本框 7">
              <a:extLst>
                <a:ext uri="{FF2B5EF4-FFF2-40B4-BE49-F238E27FC236}">
                  <a16:creationId xmlns:a16="http://schemas.microsoft.com/office/drawing/2014/main" id="{F3483824-2EFD-49ED-BB8F-0C7EF7343639}"/>
                </a:ext>
              </a:extLst>
            </p:cNvPr>
            <p:cNvSpPr txBox="1"/>
            <p:nvPr/>
          </p:nvSpPr>
          <p:spPr>
            <a:xfrm>
              <a:off x="8148327" y="1542824"/>
              <a:ext cx="1750209" cy="461853"/>
            </a:xfrm>
            <a:prstGeom prst="rect">
              <a:avLst/>
            </a:prstGeom>
            <a:noFill/>
          </p:spPr>
          <p:txBody>
            <a:bodyPr>
              <a:spAutoFit/>
            </a:bodyPr>
            <a:lstStyle>
              <a:defPPr>
                <a:defRPr lang="zh-CN"/>
              </a:defPPr>
              <a:lvl1pPr marR="0" lvl="0" indent="0" fontAlgn="auto">
                <a:lnSpc>
                  <a:spcPct val="100000"/>
                </a:lnSpc>
                <a:spcBef>
                  <a:spcPts val="0"/>
                </a:spcBef>
                <a:spcAft>
                  <a:spcPts val="0"/>
                </a:spcAft>
                <a:buClrTx/>
                <a:buSzTx/>
                <a:buFontTx/>
                <a:buNone/>
                <a:tabLst/>
                <a:defRPr kumimoji="0" sz="2400" i="0" u="none" strike="noStrike" kern="0" cap="none" spc="0" normalizeH="0" baseline="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defRPr>
              </a:lvl1pPr>
              <a:lvl2pPr defTabSz="457200"/>
              <a:lvl3pPr defTabSz="457200"/>
              <a:lvl4pPr defTabSz="457200"/>
              <a:lvl5pPr defTabSz="457200"/>
              <a:lvl6pPr defTabSz="457200"/>
              <a:lvl7pPr defTabSz="457200"/>
              <a:lvl8pPr defTabSz="457200"/>
              <a:lvl9pPr defTabSz="457200"/>
            </a:lstStyle>
            <a:p>
              <a:r>
                <a:rPr lang="zh-CN" altLang="en-US" dirty="0">
                  <a:sym typeface="FZHei-B01S" panose="02010601030101010101" pitchFamily="2" charset="-122"/>
                </a:rPr>
                <a:t>时间安排</a:t>
              </a:r>
            </a:p>
          </p:txBody>
        </p:sp>
      </p:grpSp>
      <p:sp>
        <p:nvSpPr>
          <p:cNvPr id="33" name="矩形 32">
            <a:extLst>
              <a:ext uri="{FF2B5EF4-FFF2-40B4-BE49-F238E27FC236}">
                <a16:creationId xmlns:a16="http://schemas.microsoft.com/office/drawing/2014/main" id="{F29B0EDE-1AA6-4260-9C2E-7C6F48C90FF4}"/>
              </a:ext>
            </a:extLst>
          </p:cNvPr>
          <p:cNvSpPr/>
          <p:nvPr/>
        </p:nvSpPr>
        <p:spPr>
          <a:xfrm>
            <a:off x="3062514" y="2116277"/>
            <a:ext cx="3033486" cy="2469684"/>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nvGrpSpPr>
          <p:cNvPr id="14" name="组合 13">
            <a:extLst>
              <a:ext uri="{FF2B5EF4-FFF2-40B4-BE49-F238E27FC236}">
                <a16:creationId xmlns:a16="http://schemas.microsoft.com/office/drawing/2014/main" id="{693C3621-1000-F3A2-C67C-B78D31ADC368}"/>
              </a:ext>
            </a:extLst>
          </p:cNvPr>
          <p:cNvGrpSpPr/>
          <p:nvPr/>
        </p:nvGrpSpPr>
        <p:grpSpPr>
          <a:xfrm>
            <a:off x="6664325" y="2455863"/>
            <a:ext cx="793750" cy="793750"/>
            <a:chOff x="6664325" y="2455863"/>
            <a:chExt cx="793750" cy="793750"/>
          </a:xfrm>
        </p:grpSpPr>
        <p:sp>
          <p:nvSpPr>
            <p:cNvPr id="16" name="矩形 15">
              <a:extLst>
                <a:ext uri="{FF2B5EF4-FFF2-40B4-BE49-F238E27FC236}">
                  <a16:creationId xmlns:a16="http://schemas.microsoft.com/office/drawing/2014/main" id="{3CBE3CC2-2B87-4ACD-BDF6-74610B93B5A7}"/>
                </a:ext>
              </a:extLst>
            </p:cNvPr>
            <p:cNvSpPr/>
            <p:nvPr/>
          </p:nvSpPr>
          <p:spPr bwMode="auto">
            <a:xfrm>
              <a:off x="6664325" y="2455863"/>
              <a:ext cx="793750" cy="793750"/>
            </a:xfrm>
            <a:prstGeom prst="rect">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pic>
          <p:nvPicPr>
            <p:cNvPr id="3" name="图片 2">
              <a:extLst>
                <a:ext uri="{FF2B5EF4-FFF2-40B4-BE49-F238E27FC236}">
                  <a16:creationId xmlns:a16="http://schemas.microsoft.com/office/drawing/2014/main" id="{5FD7273B-8954-B094-5F33-D590B06140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4190" y="2577512"/>
              <a:ext cx="588685" cy="588685"/>
            </a:xfrm>
            <a:prstGeom prst="rect">
              <a:avLst/>
            </a:prstGeom>
          </p:spPr>
        </p:pic>
      </p:grpSp>
      <p:grpSp>
        <p:nvGrpSpPr>
          <p:cNvPr id="29" name="组合 28">
            <a:extLst>
              <a:ext uri="{FF2B5EF4-FFF2-40B4-BE49-F238E27FC236}">
                <a16:creationId xmlns:a16="http://schemas.microsoft.com/office/drawing/2014/main" id="{A1ABAA67-7CD0-A628-EE11-84455A84C316}"/>
              </a:ext>
            </a:extLst>
          </p:cNvPr>
          <p:cNvGrpSpPr/>
          <p:nvPr/>
        </p:nvGrpSpPr>
        <p:grpSpPr>
          <a:xfrm>
            <a:off x="6664325" y="4233031"/>
            <a:ext cx="793750" cy="793750"/>
            <a:chOff x="6664325" y="4233031"/>
            <a:chExt cx="793750" cy="793750"/>
          </a:xfrm>
        </p:grpSpPr>
        <p:sp>
          <p:nvSpPr>
            <p:cNvPr id="22" name="矩形 21">
              <a:extLst>
                <a:ext uri="{FF2B5EF4-FFF2-40B4-BE49-F238E27FC236}">
                  <a16:creationId xmlns:a16="http://schemas.microsoft.com/office/drawing/2014/main" id="{A227CF30-B80B-4304-ADDD-5C3B7A09966F}"/>
                </a:ext>
              </a:extLst>
            </p:cNvPr>
            <p:cNvSpPr/>
            <p:nvPr/>
          </p:nvSpPr>
          <p:spPr bwMode="auto">
            <a:xfrm>
              <a:off x="6664325" y="4233031"/>
              <a:ext cx="793750" cy="793750"/>
            </a:xfrm>
            <a:prstGeom prst="rect">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pic>
          <p:nvPicPr>
            <p:cNvPr id="28" name="图片 27">
              <a:extLst>
                <a:ext uri="{FF2B5EF4-FFF2-40B4-BE49-F238E27FC236}">
                  <a16:creationId xmlns:a16="http://schemas.microsoft.com/office/drawing/2014/main" id="{865C58DE-3732-CFF0-6C16-577E208CD0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063" y="4308437"/>
              <a:ext cx="642938" cy="642938"/>
            </a:xfrm>
            <a:prstGeom prst="rect">
              <a:avLst/>
            </a:prstGeom>
          </p:spPr>
        </p:pic>
      </p:grpSp>
    </p:spTree>
    <p:extLst>
      <p:ext uri="{BB962C8B-B14F-4D97-AF65-F5344CB8AC3E}">
        <p14:creationId xmlns:p14="http://schemas.microsoft.com/office/powerpoint/2010/main" val="2868329204"/>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750" fill="hold"/>
                                        <p:tgtEl>
                                          <p:spTgt spid="18"/>
                                        </p:tgtEl>
                                        <p:attrNameLst>
                                          <p:attrName>ppt_x</p:attrName>
                                        </p:attrNameLst>
                                      </p:cBhvr>
                                      <p:tavLst>
                                        <p:tav tm="0">
                                          <p:val>
                                            <p:strVal val="1+#ppt_w/2"/>
                                          </p:val>
                                        </p:tav>
                                        <p:tav tm="100000">
                                          <p:val>
                                            <p:strVal val="#ppt_x"/>
                                          </p:val>
                                        </p:tav>
                                      </p:tavLst>
                                    </p:anim>
                                    <p:anim calcmode="lin" valueType="num">
                                      <p:cBhvr additive="base">
                                        <p:cTn id="18" dur="75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2"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750" fill="hold"/>
                                        <p:tgtEl>
                                          <p:spTgt spid="24"/>
                                        </p:tgtEl>
                                        <p:attrNameLst>
                                          <p:attrName>ppt_x</p:attrName>
                                        </p:attrNameLst>
                                      </p:cBhvr>
                                      <p:tavLst>
                                        <p:tav tm="0">
                                          <p:val>
                                            <p:strVal val="1+#ppt_w/2"/>
                                          </p:val>
                                        </p:tav>
                                        <p:tav tm="100000">
                                          <p:val>
                                            <p:strVal val="#ppt_x"/>
                                          </p:val>
                                        </p:tav>
                                      </p:tavLst>
                                    </p:anim>
                                    <p:anim calcmode="lin" valueType="num">
                                      <p:cBhvr additive="base">
                                        <p:cTn id="23" dur="7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03</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pic>
        <p:nvPicPr>
          <p:cNvPr id="15" name="图片 14">
            <a:extLst>
              <a:ext uri="{FF2B5EF4-FFF2-40B4-BE49-F238E27FC236}">
                <a16:creationId xmlns:a16="http://schemas.microsoft.com/office/drawing/2014/main" id="{D9EB46BC-E22C-9293-8DB8-37BC8160A8C6}"/>
              </a:ext>
            </a:extLst>
          </p:cNvPr>
          <p:cNvPicPr>
            <a:picLocks noChangeAspect="1"/>
          </p:cNvPicPr>
          <p:nvPr/>
        </p:nvPicPr>
        <p:blipFill>
          <a:blip r:embed="rId4"/>
          <a:stretch>
            <a:fillRect/>
          </a:stretch>
        </p:blipFill>
        <p:spPr>
          <a:xfrm>
            <a:off x="5319008" y="406400"/>
            <a:ext cx="7067550" cy="6451600"/>
          </a:xfrm>
          <a:prstGeom prst="rect">
            <a:avLst/>
          </a:prstGeom>
        </p:spPr>
      </p:pic>
      <p:sp>
        <p:nvSpPr>
          <p:cNvPr id="8" name="矩形 7">
            <a:extLst>
              <a:ext uri="{FF2B5EF4-FFF2-40B4-BE49-F238E27FC236}">
                <a16:creationId xmlns:a16="http://schemas.microsoft.com/office/drawing/2014/main" id="{A56E36FB-C1A2-4FBC-9F93-4813B373F919}"/>
              </a:ext>
            </a:extLst>
          </p:cNvPr>
          <p:cNvSpPr/>
          <p:nvPr/>
        </p:nvSpPr>
        <p:spPr>
          <a:xfrm>
            <a:off x="918251" y="288022"/>
            <a:ext cx="3536933"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项目分解及进度</a:t>
            </a:r>
          </a:p>
        </p:txBody>
      </p:sp>
      <p:grpSp>
        <p:nvGrpSpPr>
          <p:cNvPr id="2" name="组合 1">
            <a:extLst>
              <a:ext uri="{FF2B5EF4-FFF2-40B4-BE49-F238E27FC236}">
                <a16:creationId xmlns:a16="http://schemas.microsoft.com/office/drawing/2014/main" id="{35ECD2E1-CC60-4054-EB5A-C707810E2908}"/>
              </a:ext>
            </a:extLst>
          </p:cNvPr>
          <p:cNvGrpSpPr/>
          <p:nvPr/>
        </p:nvGrpSpPr>
        <p:grpSpPr>
          <a:xfrm>
            <a:off x="309663" y="406400"/>
            <a:ext cx="5052074" cy="6172322"/>
            <a:chOff x="309663" y="406400"/>
            <a:chExt cx="5052074" cy="6172322"/>
          </a:xfrm>
        </p:grpSpPr>
        <p:sp>
          <p:nvSpPr>
            <p:cNvPr id="17" name="矩形 16">
              <a:extLst>
                <a:ext uri="{FF2B5EF4-FFF2-40B4-BE49-F238E27FC236}">
                  <a16:creationId xmlns:a16="http://schemas.microsoft.com/office/drawing/2014/main" id="{EEE1E96C-0AF0-5D70-AA50-61CF04EBB5FF}"/>
                </a:ext>
              </a:extLst>
            </p:cNvPr>
            <p:cNvSpPr/>
            <p:nvPr/>
          </p:nvSpPr>
          <p:spPr>
            <a:xfrm>
              <a:off x="4490374" y="406400"/>
              <a:ext cx="871363" cy="6163578"/>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ACCB540A-5E27-E1B9-BB8F-DFEBE6FAE6AE}"/>
                </a:ext>
              </a:extLst>
            </p:cNvPr>
            <p:cNvSpPr/>
            <p:nvPr/>
          </p:nvSpPr>
          <p:spPr>
            <a:xfrm>
              <a:off x="1664012" y="3126634"/>
              <a:ext cx="871363" cy="3452088"/>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288340C7-518D-2BEC-BA4C-A1FC260588BB}"/>
                </a:ext>
              </a:extLst>
            </p:cNvPr>
            <p:cNvSpPr/>
            <p:nvPr/>
          </p:nvSpPr>
          <p:spPr>
            <a:xfrm>
              <a:off x="309663" y="4673600"/>
              <a:ext cx="871363" cy="1896378"/>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95CA8FA1-3E20-5594-A335-576FF0C98409}"/>
                </a:ext>
              </a:extLst>
            </p:cNvPr>
            <p:cNvSpPr/>
            <p:nvPr/>
          </p:nvSpPr>
          <p:spPr>
            <a:xfrm>
              <a:off x="3060447" y="1862944"/>
              <a:ext cx="871363" cy="4715778"/>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任意多边形 7">
            <a:extLst>
              <a:ext uri="{FF2B5EF4-FFF2-40B4-BE49-F238E27FC236}">
                <a16:creationId xmlns:a16="http://schemas.microsoft.com/office/drawing/2014/main" id="{80EBD2C4-60D4-F6E8-10C7-769495F27956}"/>
              </a:ext>
            </a:extLst>
          </p:cNvPr>
          <p:cNvSpPr/>
          <p:nvPr/>
        </p:nvSpPr>
        <p:spPr>
          <a:xfrm>
            <a:off x="4778512" y="1183240"/>
            <a:ext cx="285561" cy="18411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23" name="任意多边形 7">
            <a:extLst>
              <a:ext uri="{FF2B5EF4-FFF2-40B4-BE49-F238E27FC236}">
                <a16:creationId xmlns:a16="http://schemas.microsoft.com/office/drawing/2014/main" id="{86803ED2-6CBE-436A-A7E6-B476F9036E35}"/>
              </a:ext>
            </a:extLst>
          </p:cNvPr>
          <p:cNvSpPr/>
          <p:nvPr/>
        </p:nvSpPr>
        <p:spPr>
          <a:xfrm>
            <a:off x="4778511" y="2186540"/>
            <a:ext cx="285561" cy="18411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27" name="任意多边形 7">
            <a:extLst>
              <a:ext uri="{FF2B5EF4-FFF2-40B4-BE49-F238E27FC236}">
                <a16:creationId xmlns:a16="http://schemas.microsoft.com/office/drawing/2014/main" id="{90CC26CC-B722-279E-BB6F-0F6E43D9FCC0}"/>
              </a:ext>
            </a:extLst>
          </p:cNvPr>
          <p:cNvSpPr/>
          <p:nvPr/>
        </p:nvSpPr>
        <p:spPr>
          <a:xfrm>
            <a:off x="4778511" y="3189840"/>
            <a:ext cx="285561" cy="18411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30" name="任意多边形 7">
            <a:extLst>
              <a:ext uri="{FF2B5EF4-FFF2-40B4-BE49-F238E27FC236}">
                <a16:creationId xmlns:a16="http://schemas.microsoft.com/office/drawing/2014/main" id="{B12BA93E-27BE-4039-8B2B-E575897AB5AF}"/>
              </a:ext>
            </a:extLst>
          </p:cNvPr>
          <p:cNvSpPr/>
          <p:nvPr/>
        </p:nvSpPr>
        <p:spPr>
          <a:xfrm>
            <a:off x="4772541" y="4236621"/>
            <a:ext cx="285561" cy="18411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31" name="任意多边形 7">
            <a:extLst>
              <a:ext uri="{FF2B5EF4-FFF2-40B4-BE49-F238E27FC236}">
                <a16:creationId xmlns:a16="http://schemas.microsoft.com/office/drawing/2014/main" id="{6BC565CB-400B-1D23-4C16-B8C54711F22F}"/>
              </a:ext>
            </a:extLst>
          </p:cNvPr>
          <p:cNvSpPr/>
          <p:nvPr/>
        </p:nvSpPr>
        <p:spPr>
          <a:xfrm>
            <a:off x="4791551" y="5209140"/>
            <a:ext cx="285561" cy="18411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32" name="任意多边形 7">
            <a:extLst>
              <a:ext uri="{FF2B5EF4-FFF2-40B4-BE49-F238E27FC236}">
                <a16:creationId xmlns:a16="http://schemas.microsoft.com/office/drawing/2014/main" id="{1C4C52FF-427F-4B30-F80F-DE1A13855056}"/>
              </a:ext>
            </a:extLst>
          </p:cNvPr>
          <p:cNvSpPr/>
          <p:nvPr/>
        </p:nvSpPr>
        <p:spPr>
          <a:xfrm>
            <a:off x="4787681" y="5836308"/>
            <a:ext cx="285561" cy="18411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34" name="任意多边形 7">
            <a:extLst>
              <a:ext uri="{FF2B5EF4-FFF2-40B4-BE49-F238E27FC236}">
                <a16:creationId xmlns:a16="http://schemas.microsoft.com/office/drawing/2014/main" id="{D9AA2D21-545C-2235-A806-D5AD405F8D23}"/>
              </a:ext>
            </a:extLst>
          </p:cNvPr>
          <p:cNvSpPr/>
          <p:nvPr/>
        </p:nvSpPr>
        <p:spPr>
          <a:xfrm>
            <a:off x="4778510" y="6286702"/>
            <a:ext cx="285561" cy="18411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Tree>
    <p:extLst>
      <p:ext uri="{BB962C8B-B14F-4D97-AF65-F5344CB8AC3E}">
        <p14:creationId xmlns:p14="http://schemas.microsoft.com/office/powerpoint/2010/main" val="4203574568"/>
      </p:ext>
    </p:extLst>
  </p:cSld>
  <p:clrMapOvr>
    <a:masterClrMapping/>
  </p:clrMapOvr>
  <mc:AlternateContent xmlns:mc="http://schemas.openxmlformats.org/markup-compatibility/2006" xmlns:p14="http://schemas.microsoft.com/office/powerpoint/2010/main">
    <mc:Choice Requires="p14">
      <p:transition spd="slow" p14:dur="175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750"/>
                                        <p:tgtEl>
                                          <p:spTgt spid="15"/>
                                        </p:tgtEl>
                                      </p:cBhvr>
                                    </p:animEffect>
                                    <p:anim calcmode="lin" valueType="num">
                                      <p:cBhvr>
                                        <p:cTn id="22" dur="750" fill="hold"/>
                                        <p:tgtEl>
                                          <p:spTgt spid="15"/>
                                        </p:tgtEl>
                                        <p:attrNameLst>
                                          <p:attrName>ppt_x</p:attrName>
                                        </p:attrNameLst>
                                      </p:cBhvr>
                                      <p:tavLst>
                                        <p:tav tm="0">
                                          <p:val>
                                            <p:strVal val="#ppt_x"/>
                                          </p:val>
                                        </p:tav>
                                        <p:tav tm="100000">
                                          <p:val>
                                            <p:strVal val="#ppt_x"/>
                                          </p:val>
                                        </p:tav>
                                      </p:tavLst>
                                    </p:anim>
                                    <p:anim calcmode="lin" valueType="num">
                                      <p:cBhvr>
                                        <p:cTn id="23" dur="750" fill="hold"/>
                                        <p:tgtEl>
                                          <p:spTgt spid="15"/>
                                        </p:tgtEl>
                                        <p:attrNameLst>
                                          <p:attrName>ppt_y</p:attrName>
                                        </p:attrNameLst>
                                      </p:cBhvr>
                                      <p:tavLst>
                                        <p:tav tm="0">
                                          <p:val>
                                            <p:strVal val="#ppt_y+.1"/>
                                          </p:val>
                                        </p:tav>
                                        <p:tav tm="100000">
                                          <p:val>
                                            <p:strVal val="#ppt_y"/>
                                          </p:val>
                                        </p:tav>
                                      </p:tavLst>
                                    </p:anim>
                                  </p:childTnLst>
                                </p:cTn>
                              </p:par>
                              <p:par>
                                <p:cTn id="24" presetID="53" presetClass="entr" presetSubtype="16" fill="hold" grpId="0" nodeType="withEffect">
                                  <p:stCondLst>
                                    <p:cond delay="700"/>
                                  </p:stCondLst>
                                  <p:childTnLst>
                                    <p:set>
                                      <p:cBhvr>
                                        <p:cTn id="25" dur="1" fill="hold">
                                          <p:stCondLst>
                                            <p:cond delay="0"/>
                                          </p:stCondLst>
                                        </p:cTn>
                                        <p:tgtEl>
                                          <p:spTgt spid="21"/>
                                        </p:tgtEl>
                                        <p:attrNameLst>
                                          <p:attrName>style.visibility</p:attrName>
                                        </p:attrNameLst>
                                      </p:cBhvr>
                                      <p:to>
                                        <p:strVal val="visible"/>
                                      </p:to>
                                    </p:set>
                                    <p:anim calcmode="lin" valueType="num">
                                      <p:cBhvr>
                                        <p:cTn id="26" dur="750" fill="hold"/>
                                        <p:tgtEl>
                                          <p:spTgt spid="21"/>
                                        </p:tgtEl>
                                        <p:attrNameLst>
                                          <p:attrName>ppt_w</p:attrName>
                                        </p:attrNameLst>
                                      </p:cBhvr>
                                      <p:tavLst>
                                        <p:tav tm="0">
                                          <p:val>
                                            <p:fltVal val="0"/>
                                          </p:val>
                                        </p:tav>
                                        <p:tav tm="100000">
                                          <p:val>
                                            <p:strVal val="#ppt_w"/>
                                          </p:val>
                                        </p:tav>
                                      </p:tavLst>
                                    </p:anim>
                                    <p:anim calcmode="lin" valueType="num">
                                      <p:cBhvr>
                                        <p:cTn id="27" dur="750" fill="hold"/>
                                        <p:tgtEl>
                                          <p:spTgt spid="21"/>
                                        </p:tgtEl>
                                        <p:attrNameLst>
                                          <p:attrName>ppt_h</p:attrName>
                                        </p:attrNameLst>
                                      </p:cBhvr>
                                      <p:tavLst>
                                        <p:tav tm="0">
                                          <p:val>
                                            <p:fltVal val="0"/>
                                          </p:val>
                                        </p:tav>
                                        <p:tav tm="100000">
                                          <p:val>
                                            <p:strVal val="#ppt_h"/>
                                          </p:val>
                                        </p:tav>
                                      </p:tavLst>
                                    </p:anim>
                                    <p:animEffect transition="in" filter="fade">
                                      <p:cBhvr>
                                        <p:cTn id="28" dur="750"/>
                                        <p:tgtEl>
                                          <p:spTgt spid="21"/>
                                        </p:tgtEl>
                                      </p:cBhvr>
                                    </p:animEffect>
                                  </p:childTnLst>
                                </p:cTn>
                              </p:par>
                              <p:par>
                                <p:cTn id="29" presetID="53" presetClass="entr" presetSubtype="16" fill="hold" grpId="0" nodeType="withEffect">
                                  <p:stCondLst>
                                    <p:cond delay="700"/>
                                  </p:stCondLst>
                                  <p:childTnLst>
                                    <p:set>
                                      <p:cBhvr>
                                        <p:cTn id="30" dur="1" fill="hold">
                                          <p:stCondLst>
                                            <p:cond delay="0"/>
                                          </p:stCondLst>
                                        </p:cTn>
                                        <p:tgtEl>
                                          <p:spTgt spid="23"/>
                                        </p:tgtEl>
                                        <p:attrNameLst>
                                          <p:attrName>style.visibility</p:attrName>
                                        </p:attrNameLst>
                                      </p:cBhvr>
                                      <p:to>
                                        <p:strVal val="visible"/>
                                      </p:to>
                                    </p:set>
                                    <p:anim calcmode="lin" valueType="num">
                                      <p:cBhvr>
                                        <p:cTn id="31" dur="750" fill="hold"/>
                                        <p:tgtEl>
                                          <p:spTgt spid="23"/>
                                        </p:tgtEl>
                                        <p:attrNameLst>
                                          <p:attrName>ppt_w</p:attrName>
                                        </p:attrNameLst>
                                      </p:cBhvr>
                                      <p:tavLst>
                                        <p:tav tm="0">
                                          <p:val>
                                            <p:fltVal val="0"/>
                                          </p:val>
                                        </p:tav>
                                        <p:tav tm="100000">
                                          <p:val>
                                            <p:strVal val="#ppt_w"/>
                                          </p:val>
                                        </p:tav>
                                      </p:tavLst>
                                    </p:anim>
                                    <p:anim calcmode="lin" valueType="num">
                                      <p:cBhvr>
                                        <p:cTn id="32" dur="750" fill="hold"/>
                                        <p:tgtEl>
                                          <p:spTgt spid="23"/>
                                        </p:tgtEl>
                                        <p:attrNameLst>
                                          <p:attrName>ppt_h</p:attrName>
                                        </p:attrNameLst>
                                      </p:cBhvr>
                                      <p:tavLst>
                                        <p:tav tm="0">
                                          <p:val>
                                            <p:fltVal val="0"/>
                                          </p:val>
                                        </p:tav>
                                        <p:tav tm="100000">
                                          <p:val>
                                            <p:strVal val="#ppt_h"/>
                                          </p:val>
                                        </p:tav>
                                      </p:tavLst>
                                    </p:anim>
                                    <p:animEffect transition="in" filter="fade">
                                      <p:cBhvr>
                                        <p:cTn id="33" dur="750"/>
                                        <p:tgtEl>
                                          <p:spTgt spid="23"/>
                                        </p:tgtEl>
                                      </p:cBhvr>
                                    </p:animEffect>
                                  </p:childTnLst>
                                </p:cTn>
                              </p:par>
                              <p:par>
                                <p:cTn id="34" presetID="53" presetClass="entr" presetSubtype="16" fill="hold" grpId="0" nodeType="withEffect">
                                  <p:stCondLst>
                                    <p:cond delay="700"/>
                                  </p:stCondLst>
                                  <p:childTnLst>
                                    <p:set>
                                      <p:cBhvr>
                                        <p:cTn id="35" dur="1" fill="hold">
                                          <p:stCondLst>
                                            <p:cond delay="0"/>
                                          </p:stCondLst>
                                        </p:cTn>
                                        <p:tgtEl>
                                          <p:spTgt spid="27"/>
                                        </p:tgtEl>
                                        <p:attrNameLst>
                                          <p:attrName>style.visibility</p:attrName>
                                        </p:attrNameLst>
                                      </p:cBhvr>
                                      <p:to>
                                        <p:strVal val="visible"/>
                                      </p:to>
                                    </p:set>
                                    <p:anim calcmode="lin" valueType="num">
                                      <p:cBhvr>
                                        <p:cTn id="36" dur="750" fill="hold"/>
                                        <p:tgtEl>
                                          <p:spTgt spid="27"/>
                                        </p:tgtEl>
                                        <p:attrNameLst>
                                          <p:attrName>ppt_w</p:attrName>
                                        </p:attrNameLst>
                                      </p:cBhvr>
                                      <p:tavLst>
                                        <p:tav tm="0">
                                          <p:val>
                                            <p:fltVal val="0"/>
                                          </p:val>
                                        </p:tav>
                                        <p:tav tm="100000">
                                          <p:val>
                                            <p:strVal val="#ppt_w"/>
                                          </p:val>
                                        </p:tav>
                                      </p:tavLst>
                                    </p:anim>
                                    <p:anim calcmode="lin" valueType="num">
                                      <p:cBhvr>
                                        <p:cTn id="37" dur="750" fill="hold"/>
                                        <p:tgtEl>
                                          <p:spTgt spid="27"/>
                                        </p:tgtEl>
                                        <p:attrNameLst>
                                          <p:attrName>ppt_h</p:attrName>
                                        </p:attrNameLst>
                                      </p:cBhvr>
                                      <p:tavLst>
                                        <p:tav tm="0">
                                          <p:val>
                                            <p:fltVal val="0"/>
                                          </p:val>
                                        </p:tav>
                                        <p:tav tm="100000">
                                          <p:val>
                                            <p:strVal val="#ppt_h"/>
                                          </p:val>
                                        </p:tav>
                                      </p:tavLst>
                                    </p:anim>
                                    <p:animEffect transition="in" filter="fade">
                                      <p:cBhvr>
                                        <p:cTn id="38" dur="750"/>
                                        <p:tgtEl>
                                          <p:spTgt spid="27"/>
                                        </p:tgtEl>
                                      </p:cBhvr>
                                    </p:animEffect>
                                  </p:childTnLst>
                                </p:cTn>
                              </p:par>
                              <p:par>
                                <p:cTn id="39" presetID="53" presetClass="entr" presetSubtype="16" fill="hold" grpId="0" nodeType="withEffect">
                                  <p:stCondLst>
                                    <p:cond delay="700"/>
                                  </p:stCondLst>
                                  <p:childTnLst>
                                    <p:set>
                                      <p:cBhvr>
                                        <p:cTn id="40" dur="1" fill="hold">
                                          <p:stCondLst>
                                            <p:cond delay="0"/>
                                          </p:stCondLst>
                                        </p:cTn>
                                        <p:tgtEl>
                                          <p:spTgt spid="30"/>
                                        </p:tgtEl>
                                        <p:attrNameLst>
                                          <p:attrName>style.visibility</p:attrName>
                                        </p:attrNameLst>
                                      </p:cBhvr>
                                      <p:to>
                                        <p:strVal val="visible"/>
                                      </p:to>
                                    </p:set>
                                    <p:anim calcmode="lin" valueType="num">
                                      <p:cBhvr>
                                        <p:cTn id="41" dur="750" fill="hold"/>
                                        <p:tgtEl>
                                          <p:spTgt spid="30"/>
                                        </p:tgtEl>
                                        <p:attrNameLst>
                                          <p:attrName>ppt_w</p:attrName>
                                        </p:attrNameLst>
                                      </p:cBhvr>
                                      <p:tavLst>
                                        <p:tav tm="0">
                                          <p:val>
                                            <p:fltVal val="0"/>
                                          </p:val>
                                        </p:tav>
                                        <p:tav tm="100000">
                                          <p:val>
                                            <p:strVal val="#ppt_w"/>
                                          </p:val>
                                        </p:tav>
                                      </p:tavLst>
                                    </p:anim>
                                    <p:anim calcmode="lin" valueType="num">
                                      <p:cBhvr>
                                        <p:cTn id="42" dur="750" fill="hold"/>
                                        <p:tgtEl>
                                          <p:spTgt spid="30"/>
                                        </p:tgtEl>
                                        <p:attrNameLst>
                                          <p:attrName>ppt_h</p:attrName>
                                        </p:attrNameLst>
                                      </p:cBhvr>
                                      <p:tavLst>
                                        <p:tav tm="0">
                                          <p:val>
                                            <p:fltVal val="0"/>
                                          </p:val>
                                        </p:tav>
                                        <p:tav tm="100000">
                                          <p:val>
                                            <p:strVal val="#ppt_h"/>
                                          </p:val>
                                        </p:tav>
                                      </p:tavLst>
                                    </p:anim>
                                    <p:animEffect transition="in" filter="fade">
                                      <p:cBhvr>
                                        <p:cTn id="43" dur="750"/>
                                        <p:tgtEl>
                                          <p:spTgt spid="30"/>
                                        </p:tgtEl>
                                      </p:cBhvr>
                                    </p:animEffect>
                                  </p:childTnLst>
                                </p:cTn>
                              </p:par>
                              <p:par>
                                <p:cTn id="44" presetID="53" presetClass="entr" presetSubtype="16" fill="hold" grpId="0" nodeType="withEffect">
                                  <p:stCondLst>
                                    <p:cond delay="700"/>
                                  </p:stCondLst>
                                  <p:childTnLst>
                                    <p:set>
                                      <p:cBhvr>
                                        <p:cTn id="45" dur="1" fill="hold">
                                          <p:stCondLst>
                                            <p:cond delay="0"/>
                                          </p:stCondLst>
                                        </p:cTn>
                                        <p:tgtEl>
                                          <p:spTgt spid="31"/>
                                        </p:tgtEl>
                                        <p:attrNameLst>
                                          <p:attrName>style.visibility</p:attrName>
                                        </p:attrNameLst>
                                      </p:cBhvr>
                                      <p:to>
                                        <p:strVal val="visible"/>
                                      </p:to>
                                    </p:set>
                                    <p:anim calcmode="lin" valueType="num">
                                      <p:cBhvr>
                                        <p:cTn id="46" dur="750" fill="hold"/>
                                        <p:tgtEl>
                                          <p:spTgt spid="31"/>
                                        </p:tgtEl>
                                        <p:attrNameLst>
                                          <p:attrName>ppt_w</p:attrName>
                                        </p:attrNameLst>
                                      </p:cBhvr>
                                      <p:tavLst>
                                        <p:tav tm="0">
                                          <p:val>
                                            <p:fltVal val="0"/>
                                          </p:val>
                                        </p:tav>
                                        <p:tav tm="100000">
                                          <p:val>
                                            <p:strVal val="#ppt_w"/>
                                          </p:val>
                                        </p:tav>
                                      </p:tavLst>
                                    </p:anim>
                                    <p:anim calcmode="lin" valueType="num">
                                      <p:cBhvr>
                                        <p:cTn id="47" dur="750" fill="hold"/>
                                        <p:tgtEl>
                                          <p:spTgt spid="31"/>
                                        </p:tgtEl>
                                        <p:attrNameLst>
                                          <p:attrName>ppt_h</p:attrName>
                                        </p:attrNameLst>
                                      </p:cBhvr>
                                      <p:tavLst>
                                        <p:tav tm="0">
                                          <p:val>
                                            <p:fltVal val="0"/>
                                          </p:val>
                                        </p:tav>
                                        <p:tav tm="100000">
                                          <p:val>
                                            <p:strVal val="#ppt_h"/>
                                          </p:val>
                                        </p:tav>
                                      </p:tavLst>
                                    </p:anim>
                                    <p:animEffect transition="in" filter="fade">
                                      <p:cBhvr>
                                        <p:cTn id="48" dur="750"/>
                                        <p:tgtEl>
                                          <p:spTgt spid="31"/>
                                        </p:tgtEl>
                                      </p:cBhvr>
                                    </p:animEffect>
                                  </p:childTnLst>
                                </p:cTn>
                              </p:par>
                              <p:par>
                                <p:cTn id="49" presetID="53" presetClass="entr" presetSubtype="16" fill="hold" grpId="0" nodeType="withEffect">
                                  <p:stCondLst>
                                    <p:cond delay="700"/>
                                  </p:stCondLst>
                                  <p:childTnLst>
                                    <p:set>
                                      <p:cBhvr>
                                        <p:cTn id="50" dur="1" fill="hold">
                                          <p:stCondLst>
                                            <p:cond delay="0"/>
                                          </p:stCondLst>
                                        </p:cTn>
                                        <p:tgtEl>
                                          <p:spTgt spid="32"/>
                                        </p:tgtEl>
                                        <p:attrNameLst>
                                          <p:attrName>style.visibility</p:attrName>
                                        </p:attrNameLst>
                                      </p:cBhvr>
                                      <p:to>
                                        <p:strVal val="visible"/>
                                      </p:to>
                                    </p:set>
                                    <p:anim calcmode="lin" valueType="num">
                                      <p:cBhvr>
                                        <p:cTn id="51" dur="750" fill="hold"/>
                                        <p:tgtEl>
                                          <p:spTgt spid="32"/>
                                        </p:tgtEl>
                                        <p:attrNameLst>
                                          <p:attrName>ppt_w</p:attrName>
                                        </p:attrNameLst>
                                      </p:cBhvr>
                                      <p:tavLst>
                                        <p:tav tm="0">
                                          <p:val>
                                            <p:fltVal val="0"/>
                                          </p:val>
                                        </p:tav>
                                        <p:tav tm="100000">
                                          <p:val>
                                            <p:strVal val="#ppt_w"/>
                                          </p:val>
                                        </p:tav>
                                      </p:tavLst>
                                    </p:anim>
                                    <p:anim calcmode="lin" valueType="num">
                                      <p:cBhvr>
                                        <p:cTn id="52" dur="750" fill="hold"/>
                                        <p:tgtEl>
                                          <p:spTgt spid="32"/>
                                        </p:tgtEl>
                                        <p:attrNameLst>
                                          <p:attrName>ppt_h</p:attrName>
                                        </p:attrNameLst>
                                      </p:cBhvr>
                                      <p:tavLst>
                                        <p:tav tm="0">
                                          <p:val>
                                            <p:fltVal val="0"/>
                                          </p:val>
                                        </p:tav>
                                        <p:tav tm="100000">
                                          <p:val>
                                            <p:strVal val="#ppt_h"/>
                                          </p:val>
                                        </p:tav>
                                      </p:tavLst>
                                    </p:anim>
                                    <p:animEffect transition="in" filter="fade">
                                      <p:cBhvr>
                                        <p:cTn id="53" dur="750"/>
                                        <p:tgtEl>
                                          <p:spTgt spid="32"/>
                                        </p:tgtEl>
                                      </p:cBhvr>
                                    </p:animEffect>
                                  </p:childTnLst>
                                </p:cTn>
                              </p:par>
                              <p:par>
                                <p:cTn id="54" presetID="53" presetClass="entr" presetSubtype="16" fill="hold" grpId="0" nodeType="withEffect">
                                  <p:stCondLst>
                                    <p:cond delay="700"/>
                                  </p:stCondLst>
                                  <p:childTnLst>
                                    <p:set>
                                      <p:cBhvr>
                                        <p:cTn id="55" dur="1" fill="hold">
                                          <p:stCondLst>
                                            <p:cond delay="0"/>
                                          </p:stCondLst>
                                        </p:cTn>
                                        <p:tgtEl>
                                          <p:spTgt spid="34"/>
                                        </p:tgtEl>
                                        <p:attrNameLst>
                                          <p:attrName>style.visibility</p:attrName>
                                        </p:attrNameLst>
                                      </p:cBhvr>
                                      <p:to>
                                        <p:strVal val="visible"/>
                                      </p:to>
                                    </p:set>
                                    <p:anim calcmode="lin" valueType="num">
                                      <p:cBhvr>
                                        <p:cTn id="56" dur="750" fill="hold"/>
                                        <p:tgtEl>
                                          <p:spTgt spid="34"/>
                                        </p:tgtEl>
                                        <p:attrNameLst>
                                          <p:attrName>ppt_w</p:attrName>
                                        </p:attrNameLst>
                                      </p:cBhvr>
                                      <p:tavLst>
                                        <p:tav tm="0">
                                          <p:val>
                                            <p:fltVal val="0"/>
                                          </p:val>
                                        </p:tav>
                                        <p:tav tm="100000">
                                          <p:val>
                                            <p:strVal val="#ppt_w"/>
                                          </p:val>
                                        </p:tav>
                                      </p:tavLst>
                                    </p:anim>
                                    <p:anim calcmode="lin" valueType="num">
                                      <p:cBhvr>
                                        <p:cTn id="57" dur="750" fill="hold"/>
                                        <p:tgtEl>
                                          <p:spTgt spid="34"/>
                                        </p:tgtEl>
                                        <p:attrNameLst>
                                          <p:attrName>ppt_h</p:attrName>
                                        </p:attrNameLst>
                                      </p:cBhvr>
                                      <p:tavLst>
                                        <p:tav tm="0">
                                          <p:val>
                                            <p:fltVal val="0"/>
                                          </p:val>
                                        </p:tav>
                                        <p:tav tm="100000">
                                          <p:val>
                                            <p:strVal val="#ppt_h"/>
                                          </p:val>
                                        </p:tav>
                                      </p:tavLst>
                                    </p:anim>
                                    <p:animEffect transition="in" filter="fade">
                                      <p:cBhvr>
                                        <p:cTn id="58"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animBg="1"/>
      <p:bldP spid="23" grpId="0" animBg="1"/>
      <p:bldP spid="27" grpId="0" animBg="1"/>
      <p:bldP spid="30" grpId="0" animBg="1"/>
      <p:bldP spid="31" grpId="0" animBg="1"/>
      <p:bldP spid="32"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7B257169-96CD-422C-916D-D7FD3CB17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6" name="矩形 5">
            <a:extLst>
              <a:ext uri="{FF2B5EF4-FFF2-40B4-BE49-F238E27FC236}">
                <a16:creationId xmlns:a16="http://schemas.microsoft.com/office/drawing/2014/main" id="{365AA34C-4CD7-481B-AB94-588F3E0B43ED}"/>
              </a:ext>
            </a:extLst>
          </p:cNvPr>
          <p:cNvSpPr/>
          <p:nvPr/>
        </p:nvSpPr>
        <p:spPr>
          <a:xfrm>
            <a:off x="2346158" y="721895"/>
            <a:ext cx="8049126" cy="539014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EA51227-71EA-4890-9B04-EA6133641AC0}"/>
              </a:ext>
            </a:extLst>
          </p:cNvPr>
          <p:cNvSpPr/>
          <p:nvPr/>
        </p:nvSpPr>
        <p:spPr>
          <a:xfrm>
            <a:off x="9516979" y="-20598"/>
            <a:ext cx="2675021" cy="6878598"/>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279CC180-B58E-42A0-A742-49FA28E897C3}"/>
              </a:ext>
            </a:extLst>
          </p:cNvPr>
          <p:cNvGrpSpPr/>
          <p:nvPr/>
        </p:nvGrpSpPr>
        <p:grpSpPr>
          <a:xfrm>
            <a:off x="7772400" y="1479884"/>
            <a:ext cx="3645568" cy="3946358"/>
            <a:chOff x="7772400" y="1479884"/>
            <a:chExt cx="3645568" cy="3946358"/>
          </a:xfrm>
        </p:grpSpPr>
        <p:sp>
          <p:nvSpPr>
            <p:cNvPr id="7" name="矩形 6">
              <a:extLst>
                <a:ext uri="{FF2B5EF4-FFF2-40B4-BE49-F238E27FC236}">
                  <a16:creationId xmlns:a16="http://schemas.microsoft.com/office/drawing/2014/main" id="{2DAA9740-3368-4BBF-A67F-F2D7336E559C}"/>
                </a:ext>
              </a:extLst>
            </p:cNvPr>
            <p:cNvSpPr/>
            <p:nvPr/>
          </p:nvSpPr>
          <p:spPr>
            <a:xfrm>
              <a:off x="7772400" y="1479884"/>
              <a:ext cx="3645568" cy="394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37E19EE-359F-4D9B-8224-878CC362391A}"/>
                </a:ext>
              </a:extLst>
            </p:cNvPr>
            <p:cNvSpPr/>
            <p:nvPr/>
          </p:nvSpPr>
          <p:spPr>
            <a:xfrm>
              <a:off x="8091734" y="3115454"/>
              <a:ext cx="2850490" cy="523392"/>
            </a:xfrm>
            <a:prstGeom prst="rect">
              <a:avLst/>
            </a:prstGeom>
          </p:spPr>
          <p:txBody>
            <a:bodyPr vert="horz" lIns="91440" tIns="45720" rIns="91440" bIns="45720" rtlCol="0" anchor="b">
              <a:noAutofit/>
            </a:bodyPr>
            <a:lstStyle/>
            <a:p>
              <a:pPr>
                <a:lnSpc>
                  <a:spcPts val="6000"/>
                </a:lnSpc>
                <a:spcBef>
                  <a:spcPct val="0"/>
                </a:spcBef>
              </a:pPr>
              <a:r>
                <a:rPr lang="en-US" altLang="zh-CN" sz="4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05.</a:t>
              </a:r>
            </a:p>
            <a:p>
              <a:pPr>
                <a:lnSpc>
                  <a:spcPts val="6000"/>
                </a:lnSpc>
                <a:spcBef>
                  <a:spcPct val="0"/>
                </a:spcBef>
              </a:pPr>
              <a:r>
                <a:rPr lang="zh-CN" altLang="en-US" sz="4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项目设计</a:t>
              </a:r>
            </a:p>
          </p:txBody>
        </p:sp>
        <p:sp>
          <p:nvSpPr>
            <p:cNvPr id="17" name="矩形 16">
              <a:extLst>
                <a:ext uri="{FF2B5EF4-FFF2-40B4-BE49-F238E27FC236}">
                  <a16:creationId xmlns:a16="http://schemas.microsoft.com/office/drawing/2014/main" id="{A23DD510-2D33-4C71-BACE-C273A02D289F}"/>
                </a:ext>
              </a:extLst>
            </p:cNvPr>
            <p:cNvSpPr/>
            <p:nvPr/>
          </p:nvSpPr>
          <p:spPr>
            <a:xfrm>
              <a:off x="8155361" y="3907751"/>
              <a:ext cx="2373273" cy="363946"/>
            </a:xfrm>
            <a:prstGeom prst="rect">
              <a:avLst/>
            </a:prstGeom>
          </p:spPr>
          <p:txBody>
            <a:bodyPr wrap="square">
              <a:spAutoFit/>
            </a:bodyPr>
            <a:lstStyle/>
            <a:p>
              <a:pPr>
                <a:lnSpc>
                  <a:spcPts val="2000"/>
                </a:lnSpc>
              </a:pPr>
              <a:r>
                <a:rPr lang="en-US" altLang="zh-CN" sz="2400" dirty="0">
                  <a:latin typeface="仓耳玄三M W05" panose="02020400000000000000" pitchFamily="18" charset="-122"/>
                  <a:ea typeface="仓耳玄三M W05" panose="02020400000000000000" pitchFamily="18" charset="-122"/>
                </a:rPr>
                <a:t>Design</a:t>
              </a:r>
              <a:endParaRPr lang="zh-CN" altLang="en-US" sz="2400" dirty="0">
                <a:latin typeface="仓耳玄三M W05" panose="02020400000000000000" pitchFamily="18" charset="-122"/>
                <a:ea typeface="仓耳玄三M W05" panose="02020400000000000000" pitchFamily="18" charset="-122"/>
              </a:endParaRPr>
            </a:p>
          </p:txBody>
        </p:sp>
      </p:grpSp>
      <p:sp>
        <p:nvSpPr>
          <p:cNvPr id="25" name="矩形 24">
            <a:extLst>
              <a:ext uri="{FF2B5EF4-FFF2-40B4-BE49-F238E27FC236}">
                <a16:creationId xmlns:a16="http://schemas.microsoft.com/office/drawing/2014/main" id="{96C2DBA8-04B7-47CB-9C36-7EFCC40F7D18}"/>
              </a:ext>
            </a:extLst>
          </p:cNvPr>
          <p:cNvSpPr/>
          <p:nvPr/>
        </p:nvSpPr>
        <p:spPr>
          <a:xfrm>
            <a:off x="2011928" y="5645809"/>
            <a:ext cx="2373273" cy="523392"/>
          </a:xfrm>
          <a:prstGeom prst="rect">
            <a:avLst/>
          </a:prstGeom>
        </p:spPr>
        <p:txBody>
          <a:bodyPr vert="horz" lIns="91440" tIns="45720" rIns="91440" bIns="45720" rtlCol="0" anchor="b">
            <a:noAutofit/>
          </a:bodyPr>
          <a:lstStyle/>
          <a:p>
            <a:pPr algn="ctr">
              <a:lnSpc>
                <a:spcPct val="90000"/>
              </a:lnSpc>
              <a:spcBef>
                <a:spcPct val="0"/>
              </a:spcBef>
            </a:pPr>
            <a:r>
              <a:rPr lang="en-US" altLang="zh-CN"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FIVE</a:t>
            </a:r>
            <a:endParaRPr lang="zh-CN" altLang="en-US"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grpSp>
        <p:nvGrpSpPr>
          <p:cNvPr id="9" name="组合 8">
            <a:extLst>
              <a:ext uri="{FF2B5EF4-FFF2-40B4-BE49-F238E27FC236}">
                <a16:creationId xmlns:a16="http://schemas.microsoft.com/office/drawing/2014/main" id="{6B4821AE-DF4A-AE7D-501A-96250D84C3C4}"/>
              </a:ext>
            </a:extLst>
          </p:cNvPr>
          <p:cNvGrpSpPr/>
          <p:nvPr/>
        </p:nvGrpSpPr>
        <p:grpSpPr>
          <a:xfrm>
            <a:off x="854457" y="950495"/>
            <a:ext cx="421106" cy="4957010"/>
            <a:chOff x="854457" y="950495"/>
            <a:chExt cx="421106" cy="4957010"/>
          </a:xfrm>
        </p:grpSpPr>
        <p:cxnSp>
          <p:nvCxnSpPr>
            <p:cNvPr id="12" name="直接连接符 11">
              <a:extLst>
                <a:ext uri="{FF2B5EF4-FFF2-40B4-BE49-F238E27FC236}">
                  <a16:creationId xmlns:a16="http://schemas.microsoft.com/office/drawing/2014/main" id="{309EAC9D-F32F-40AB-A38C-7078AD6E25B1}"/>
                </a:ext>
              </a:extLst>
            </p:cNvPr>
            <p:cNvCxnSpPr/>
            <p:nvPr/>
          </p:nvCxnSpPr>
          <p:spPr>
            <a:xfrm>
              <a:off x="1082841" y="1170071"/>
              <a:ext cx="0" cy="4565984"/>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F0E6F071-1D49-4EDF-9773-E350799215A2}"/>
                </a:ext>
              </a:extLst>
            </p:cNvPr>
            <p:cNvSpPr/>
            <p:nvPr/>
          </p:nvSpPr>
          <p:spPr>
            <a:xfrm>
              <a:off x="854457" y="950495"/>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F6F86BB4-3A9A-44FB-849A-FFABC19D76F0}"/>
                </a:ext>
              </a:extLst>
            </p:cNvPr>
            <p:cNvSpPr/>
            <p:nvPr/>
          </p:nvSpPr>
          <p:spPr>
            <a:xfrm>
              <a:off x="854457" y="2764857"/>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014A65F-7074-4035-A866-8596E7716424}"/>
                </a:ext>
              </a:extLst>
            </p:cNvPr>
            <p:cNvSpPr/>
            <p:nvPr/>
          </p:nvSpPr>
          <p:spPr>
            <a:xfrm>
              <a:off x="854457" y="3672038"/>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BAFD2F3-D7BD-4310-9B55-245F51401E84}"/>
                </a:ext>
              </a:extLst>
            </p:cNvPr>
            <p:cNvSpPr/>
            <p:nvPr/>
          </p:nvSpPr>
          <p:spPr>
            <a:xfrm>
              <a:off x="854457" y="5486399"/>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72455E15-DB2C-7142-D813-5EEEA7BD2DA5}"/>
                </a:ext>
              </a:extLst>
            </p:cNvPr>
            <p:cNvSpPr/>
            <p:nvPr/>
          </p:nvSpPr>
          <p:spPr>
            <a:xfrm>
              <a:off x="854457" y="1857676"/>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CB72C5A1-77EC-D18D-E1BA-C85AAD54651D}"/>
                </a:ext>
              </a:extLst>
            </p:cNvPr>
            <p:cNvSpPr/>
            <p:nvPr/>
          </p:nvSpPr>
          <p:spPr>
            <a:xfrm>
              <a:off x="854457" y="4579219"/>
              <a:ext cx="421106" cy="421106"/>
            </a:xfrm>
            <a:prstGeom prst="ellipse">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7750924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750" fill="hold"/>
                                        <p:tgtEl>
                                          <p:spTgt spid="25"/>
                                        </p:tgtEl>
                                        <p:attrNameLst>
                                          <p:attrName>ppt_w</p:attrName>
                                        </p:attrNameLst>
                                      </p:cBhvr>
                                      <p:tavLst>
                                        <p:tav tm="0">
                                          <p:val>
                                            <p:fltVal val="0"/>
                                          </p:val>
                                        </p:tav>
                                        <p:tav tm="100000">
                                          <p:val>
                                            <p:strVal val="#ppt_w"/>
                                          </p:val>
                                        </p:tav>
                                      </p:tavLst>
                                    </p:anim>
                                    <p:anim calcmode="lin" valueType="num">
                                      <p:cBhvr>
                                        <p:cTn id="16" dur="750" fill="hold"/>
                                        <p:tgtEl>
                                          <p:spTgt spid="25"/>
                                        </p:tgtEl>
                                        <p:attrNameLst>
                                          <p:attrName>ppt_h</p:attrName>
                                        </p:attrNameLst>
                                      </p:cBhvr>
                                      <p:tavLst>
                                        <p:tav tm="0">
                                          <p:val>
                                            <p:fltVal val="0"/>
                                          </p:val>
                                        </p:tav>
                                        <p:tav tm="100000">
                                          <p:val>
                                            <p:strVal val="#ppt_h"/>
                                          </p:val>
                                        </p:tav>
                                      </p:tavLst>
                                    </p:anim>
                                    <p:animEffect transition="in" filter="fade">
                                      <p:cBhvr>
                                        <p:cTn id="17" dur="750"/>
                                        <p:tgtEl>
                                          <p:spTgt spid="25"/>
                                        </p:tgtEl>
                                      </p:cBhvr>
                                    </p:animEffect>
                                  </p:childTnLst>
                                </p:cTn>
                              </p:par>
                            </p:childTnLst>
                          </p:cTn>
                        </p:par>
                        <p:par>
                          <p:cTn id="18" fill="hold">
                            <p:stCondLst>
                              <p:cond delay="2250"/>
                            </p:stCondLst>
                            <p:childTnLst>
                              <p:par>
                                <p:cTn id="19" presetID="5" presetClass="entr" presetSubtype="1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checkerboard(across)">
                                      <p:cBhvr>
                                        <p:cTn id="2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01</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8" name="矩形 7">
            <a:extLst>
              <a:ext uri="{FF2B5EF4-FFF2-40B4-BE49-F238E27FC236}">
                <a16:creationId xmlns:a16="http://schemas.microsoft.com/office/drawing/2014/main" id="{A56E36FB-C1A2-4FBC-9F93-4813B373F919}"/>
              </a:ext>
            </a:extLst>
          </p:cNvPr>
          <p:cNvSpPr/>
          <p:nvPr/>
        </p:nvSpPr>
        <p:spPr>
          <a:xfrm>
            <a:off x="918250" y="288022"/>
            <a:ext cx="5885633"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功能板块设计</a:t>
            </a:r>
            <a:r>
              <a:rPr lang="en-US" altLang="zh-CN"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a:t>
            </a: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猫咪板块</a:t>
            </a:r>
          </a:p>
        </p:txBody>
      </p:sp>
      <p:grpSp>
        <p:nvGrpSpPr>
          <p:cNvPr id="44" name="组合 43">
            <a:extLst>
              <a:ext uri="{FF2B5EF4-FFF2-40B4-BE49-F238E27FC236}">
                <a16:creationId xmlns:a16="http://schemas.microsoft.com/office/drawing/2014/main" id="{577A4102-EEAB-4F3E-9BBA-DBFDCBE03DFF}"/>
              </a:ext>
            </a:extLst>
          </p:cNvPr>
          <p:cNvGrpSpPr/>
          <p:nvPr/>
        </p:nvGrpSpPr>
        <p:grpSpPr>
          <a:xfrm>
            <a:off x="883060" y="2749925"/>
            <a:ext cx="10153651" cy="578304"/>
            <a:chOff x="1019176" y="3562725"/>
            <a:chExt cx="10153650" cy="578304"/>
          </a:xfrm>
        </p:grpSpPr>
        <p:sp>
          <p:nvSpPr>
            <p:cNvPr id="45" name="任意多边形: 形状 44">
              <a:extLst>
                <a:ext uri="{FF2B5EF4-FFF2-40B4-BE49-F238E27FC236}">
                  <a16:creationId xmlns:a16="http://schemas.microsoft.com/office/drawing/2014/main" id="{93FE5C38-6C4D-482B-9CC9-4370D2CB161E}"/>
                </a:ext>
              </a:extLst>
            </p:cNvPr>
            <p:cNvSpPr/>
            <p:nvPr/>
          </p:nvSpPr>
          <p:spPr>
            <a:xfrm>
              <a:off x="1019176" y="3794953"/>
              <a:ext cx="3312611" cy="346076"/>
            </a:xfrm>
            <a:custGeom>
              <a:avLst/>
              <a:gdLst>
                <a:gd name="connsiteX0" fmla="*/ 173038 w 3312611"/>
                <a:gd name="connsiteY0" fmla="*/ 0 h 346076"/>
                <a:gd name="connsiteX1" fmla="*/ 3312611 w 3312611"/>
                <a:gd name="connsiteY1" fmla="*/ 0 h 346076"/>
                <a:gd name="connsiteX2" fmla="*/ 3312611 w 3312611"/>
                <a:gd name="connsiteY2" fmla="*/ 346076 h 346076"/>
                <a:gd name="connsiteX3" fmla="*/ 173038 w 3312611"/>
                <a:gd name="connsiteY3" fmla="*/ 346076 h 346076"/>
                <a:gd name="connsiteX4" fmla="*/ 0 w 3312611"/>
                <a:gd name="connsiteY4" fmla="*/ 173038 h 346076"/>
                <a:gd name="connsiteX5" fmla="*/ 173038 w 3312611"/>
                <a:gd name="connsiteY5" fmla="*/ 0 h 3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611" h="346076">
                  <a:moveTo>
                    <a:pt x="173038" y="0"/>
                  </a:moveTo>
                  <a:lnTo>
                    <a:pt x="3312611" y="0"/>
                  </a:lnTo>
                  <a:lnTo>
                    <a:pt x="3312611" y="346076"/>
                  </a:lnTo>
                  <a:lnTo>
                    <a:pt x="173038" y="346076"/>
                  </a:lnTo>
                  <a:cubicBezTo>
                    <a:pt x="77472" y="346076"/>
                    <a:pt x="0" y="268604"/>
                    <a:pt x="0" y="173038"/>
                  </a:cubicBezTo>
                  <a:cubicBezTo>
                    <a:pt x="0" y="77472"/>
                    <a:pt x="77472" y="0"/>
                    <a:pt x="173038" y="0"/>
                  </a:cubicBezTo>
                  <a:close/>
                </a:path>
              </a:pathLst>
            </a:custGeom>
            <a:solidFill>
              <a:srgbClr val="FBD77F"/>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46" name="任意多边形: 形状 45">
              <a:extLst>
                <a:ext uri="{FF2B5EF4-FFF2-40B4-BE49-F238E27FC236}">
                  <a16:creationId xmlns:a16="http://schemas.microsoft.com/office/drawing/2014/main" id="{DC9E4D97-4204-4B55-B5AC-53587FFAC708}"/>
                </a:ext>
              </a:extLst>
            </p:cNvPr>
            <p:cNvSpPr/>
            <p:nvPr/>
          </p:nvSpPr>
          <p:spPr>
            <a:xfrm>
              <a:off x="4439692" y="3794953"/>
              <a:ext cx="3312612" cy="346076"/>
            </a:xfrm>
            <a:custGeom>
              <a:avLst/>
              <a:gdLst>
                <a:gd name="connsiteX0" fmla="*/ 0 w 3312612"/>
                <a:gd name="connsiteY0" fmla="*/ 0 h 346076"/>
                <a:gd name="connsiteX1" fmla="*/ 3312612 w 3312612"/>
                <a:gd name="connsiteY1" fmla="*/ 0 h 346076"/>
                <a:gd name="connsiteX2" fmla="*/ 3312612 w 3312612"/>
                <a:gd name="connsiteY2" fmla="*/ 346076 h 346076"/>
                <a:gd name="connsiteX3" fmla="*/ 0 w 3312612"/>
                <a:gd name="connsiteY3" fmla="*/ 346076 h 346076"/>
                <a:gd name="connsiteX4" fmla="*/ 0 w 3312612"/>
                <a:gd name="connsiteY4" fmla="*/ 0 h 34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612" h="346076">
                  <a:moveTo>
                    <a:pt x="0" y="0"/>
                  </a:moveTo>
                  <a:lnTo>
                    <a:pt x="3312612" y="0"/>
                  </a:lnTo>
                  <a:lnTo>
                    <a:pt x="3312612" y="346076"/>
                  </a:lnTo>
                  <a:lnTo>
                    <a:pt x="0" y="346076"/>
                  </a:lnTo>
                  <a:lnTo>
                    <a:pt x="0" y="0"/>
                  </a:lnTo>
                  <a:close/>
                </a:path>
              </a:pathLst>
            </a:custGeom>
            <a:solidFill>
              <a:srgbClr val="C4D7D3"/>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47" name="任意多边形: 形状 46">
              <a:extLst>
                <a:ext uri="{FF2B5EF4-FFF2-40B4-BE49-F238E27FC236}">
                  <a16:creationId xmlns:a16="http://schemas.microsoft.com/office/drawing/2014/main" id="{B6255042-A702-4DA2-8D7C-C5803119B2CC}"/>
                </a:ext>
              </a:extLst>
            </p:cNvPr>
            <p:cNvSpPr/>
            <p:nvPr/>
          </p:nvSpPr>
          <p:spPr>
            <a:xfrm>
              <a:off x="7860211" y="3794953"/>
              <a:ext cx="3312615" cy="346076"/>
            </a:xfrm>
            <a:custGeom>
              <a:avLst/>
              <a:gdLst>
                <a:gd name="connsiteX0" fmla="*/ 0 w 3312615"/>
                <a:gd name="connsiteY0" fmla="*/ 0 h 346076"/>
                <a:gd name="connsiteX1" fmla="*/ 3139577 w 3312615"/>
                <a:gd name="connsiteY1" fmla="*/ 0 h 346076"/>
                <a:gd name="connsiteX2" fmla="*/ 3312615 w 3312615"/>
                <a:gd name="connsiteY2" fmla="*/ 173038 h 346076"/>
                <a:gd name="connsiteX3" fmla="*/ 3139577 w 3312615"/>
                <a:gd name="connsiteY3" fmla="*/ 346076 h 346076"/>
                <a:gd name="connsiteX4" fmla="*/ 0 w 3312615"/>
                <a:gd name="connsiteY4" fmla="*/ 346076 h 346076"/>
                <a:gd name="connsiteX5" fmla="*/ 0 w 3312615"/>
                <a:gd name="connsiteY5" fmla="*/ 0 h 3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615" h="346076">
                  <a:moveTo>
                    <a:pt x="0" y="0"/>
                  </a:moveTo>
                  <a:lnTo>
                    <a:pt x="3139577" y="0"/>
                  </a:lnTo>
                  <a:cubicBezTo>
                    <a:pt x="3235143" y="0"/>
                    <a:pt x="3312615" y="77472"/>
                    <a:pt x="3312615" y="173038"/>
                  </a:cubicBezTo>
                  <a:cubicBezTo>
                    <a:pt x="3312615" y="268604"/>
                    <a:pt x="3235143" y="346076"/>
                    <a:pt x="3139577" y="346076"/>
                  </a:cubicBezTo>
                  <a:lnTo>
                    <a:pt x="0" y="346076"/>
                  </a:lnTo>
                  <a:lnTo>
                    <a:pt x="0" y="0"/>
                  </a:lnTo>
                  <a:close/>
                </a:path>
              </a:pathLst>
            </a:custGeom>
            <a:solidFill>
              <a:srgbClr val="FBD77F"/>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48" name="等腰三角形 47">
              <a:extLst>
                <a:ext uri="{FF2B5EF4-FFF2-40B4-BE49-F238E27FC236}">
                  <a16:creationId xmlns:a16="http://schemas.microsoft.com/office/drawing/2014/main" id="{D18C96C3-A18F-4CD5-BF73-D939D9B365C0}"/>
                </a:ext>
              </a:extLst>
            </p:cNvPr>
            <p:cNvSpPr/>
            <p:nvPr/>
          </p:nvSpPr>
          <p:spPr>
            <a:xfrm>
              <a:off x="2540789" y="3562725"/>
              <a:ext cx="269384" cy="232228"/>
            </a:xfrm>
            <a:prstGeom prst="triangle">
              <a:avLst/>
            </a:prstGeom>
            <a:solidFill>
              <a:srgbClr val="FBD77F"/>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49" name="等腰三角形 48">
              <a:extLst>
                <a:ext uri="{FF2B5EF4-FFF2-40B4-BE49-F238E27FC236}">
                  <a16:creationId xmlns:a16="http://schemas.microsoft.com/office/drawing/2014/main" id="{5A91D17C-E393-450F-BEB1-3398C7F13B3C}"/>
                </a:ext>
              </a:extLst>
            </p:cNvPr>
            <p:cNvSpPr/>
            <p:nvPr/>
          </p:nvSpPr>
          <p:spPr>
            <a:xfrm>
              <a:off x="5961306" y="3562725"/>
              <a:ext cx="269384" cy="232228"/>
            </a:xfrm>
            <a:prstGeom prst="triangle">
              <a:avLst/>
            </a:prstGeom>
            <a:solidFill>
              <a:srgbClr val="C4D7D3"/>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0" name="等腰三角形 49">
              <a:extLst>
                <a:ext uri="{FF2B5EF4-FFF2-40B4-BE49-F238E27FC236}">
                  <a16:creationId xmlns:a16="http://schemas.microsoft.com/office/drawing/2014/main" id="{B5B0856F-C927-4412-BAF5-B0CC0A680B8D}"/>
                </a:ext>
              </a:extLst>
            </p:cNvPr>
            <p:cNvSpPr/>
            <p:nvPr/>
          </p:nvSpPr>
          <p:spPr>
            <a:xfrm>
              <a:off x="9273918" y="3562725"/>
              <a:ext cx="269384" cy="232228"/>
            </a:xfrm>
            <a:prstGeom prst="triangle">
              <a:avLst/>
            </a:prstGeom>
            <a:solidFill>
              <a:srgbClr val="FBD77F"/>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grpSp>
      <p:sp>
        <p:nvSpPr>
          <p:cNvPr id="51" name="椭圆 50">
            <a:extLst>
              <a:ext uri="{FF2B5EF4-FFF2-40B4-BE49-F238E27FC236}">
                <a16:creationId xmlns:a16="http://schemas.microsoft.com/office/drawing/2014/main" id="{0D1B1462-262F-4825-9278-8DEAEC1B9B9F}"/>
              </a:ext>
            </a:extLst>
          </p:cNvPr>
          <p:cNvSpPr/>
          <p:nvPr/>
        </p:nvSpPr>
        <p:spPr>
          <a:xfrm>
            <a:off x="2089422" y="1489450"/>
            <a:ext cx="899887" cy="899887"/>
          </a:xfrm>
          <a:prstGeom prst="ellipse">
            <a:avLst/>
          </a:prstGeom>
          <a:solidFill>
            <a:sysClr val="window" lastClr="FFFFFF"/>
          </a:solidFill>
          <a:ln w="38100" cap="flat" cmpd="sng" algn="ctr">
            <a:solidFill>
              <a:srgbClr val="262626"/>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2" name="椭圆 51">
            <a:extLst>
              <a:ext uri="{FF2B5EF4-FFF2-40B4-BE49-F238E27FC236}">
                <a16:creationId xmlns:a16="http://schemas.microsoft.com/office/drawing/2014/main" id="{792A0916-187A-4256-93D0-49F46407A93F}"/>
              </a:ext>
            </a:extLst>
          </p:cNvPr>
          <p:cNvSpPr/>
          <p:nvPr/>
        </p:nvSpPr>
        <p:spPr>
          <a:xfrm>
            <a:off x="5509942" y="1489450"/>
            <a:ext cx="899887" cy="899887"/>
          </a:xfrm>
          <a:prstGeom prst="ellipse">
            <a:avLst/>
          </a:prstGeom>
          <a:solidFill>
            <a:sysClr val="window" lastClr="FFFFFF"/>
          </a:solidFill>
          <a:ln w="38100" cap="flat" cmpd="sng" algn="ctr">
            <a:solidFill>
              <a:srgbClr val="262626"/>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3" name="椭圆 52">
            <a:extLst>
              <a:ext uri="{FF2B5EF4-FFF2-40B4-BE49-F238E27FC236}">
                <a16:creationId xmlns:a16="http://schemas.microsoft.com/office/drawing/2014/main" id="{FC0C0923-2C22-4658-97CF-415B71BEC30F}"/>
              </a:ext>
            </a:extLst>
          </p:cNvPr>
          <p:cNvSpPr/>
          <p:nvPr/>
        </p:nvSpPr>
        <p:spPr>
          <a:xfrm>
            <a:off x="8822551" y="1489450"/>
            <a:ext cx="899887" cy="899887"/>
          </a:xfrm>
          <a:prstGeom prst="ellipse">
            <a:avLst/>
          </a:prstGeom>
          <a:solidFill>
            <a:sysClr val="window" lastClr="FFFFFF"/>
          </a:solidFill>
          <a:ln w="38100" cap="flat" cmpd="sng" algn="ctr">
            <a:solidFill>
              <a:srgbClr val="262626"/>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4" name="椭圆 24">
            <a:extLst>
              <a:ext uri="{FF2B5EF4-FFF2-40B4-BE49-F238E27FC236}">
                <a16:creationId xmlns:a16="http://schemas.microsoft.com/office/drawing/2014/main" id="{C2F5036F-91C1-44C2-A348-C74EF4A9E688}"/>
              </a:ext>
            </a:extLst>
          </p:cNvPr>
          <p:cNvSpPr/>
          <p:nvPr/>
        </p:nvSpPr>
        <p:spPr>
          <a:xfrm>
            <a:off x="2307216" y="1707623"/>
            <a:ext cx="464299" cy="463540"/>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FBD77F"/>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5" name="椭圆 25">
            <a:extLst>
              <a:ext uri="{FF2B5EF4-FFF2-40B4-BE49-F238E27FC236}">
                <a16:creationId xmlns:a16="http://schemas.microsoft.com/office/drawing/2014/main" id="{905945CE-BDE0-44BB-BAA8-D1F8904CBC24}"/>
              </a:ext>
            </a:extLst>
          </p:cNvPr>
          <p:cNvSpPr/>
          <p:nvPr/>
        </p:nvSpPr>
        <p:spPr>
          <a:xfrm>
            <a:off x="5727735" y="1730050"/>
            <a:ext cx="464299" cy="418687"/>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rgbClr val="C4D7D3"/>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6" name="椭圆 26">
            <a:extLst>
              <a:ext uri="{FF2B5EF4-FFF2-40B4-BE49-F238E27FC236}">
                <a16:creationId xmlns:a16="http://schemas.microsoft.com/office/drawing/2014/main" id="{2F99F24C-3473-4A85-A76B-CE7C2EF28EF9}"/>
              </a:ext>
            </a:extLst>
          </p:cNvPr>
          <p:cNvSpPr/>
          <p:nvPr/>
        </p:nvSpPr>
        <p:spPr>
          <a:xfrm>
            <a:off x="9075344" y="1707245"/>
            <a:ext cx="394301" cy="464297"/>
          </a:xfrm>
          <a:custGeom>
            <a:avLst/>
            <a:gdLst>
              <a:gd name="T0" fmla="*/ 4275 w 5265"/>
              <a:gd name="T1" fmla="*/ 4094 h 6209"/>
              <a:gd name="T2" fmla="*/ 4349 w 5265"/>
              <a:gd name="T3" fmla="*/ 3406 h 6209"/>
              <a:gd name="T4" fmla="*/ 2632 w 5265"/>
              <a:gd name="T5" fmla="*/ 0 h 6209"/>
              <a:gd name="T6" fmla="*/ 916 w 5265"/>
              <a:gd name="T7" fmla="*/ 3406 h 6209"/>
              <a:gd name="T8" fmla="*/ 990 w 5265"/>
              <a:gd name="T9" fmla="*/ 4094 h 6209"/>
              <a:gd name="T10" fmla="*/ 0 w 5265"/>
              <a:gd name="T11" fmla="*/ 5203 h 6209"/>
              <a:gd name="T12" fmla="*/ 414 w 5265"/>
              <a:gd name="T13" fmla="*/ 6166 h 6209"/>
              <a:gd name="T14" fmla="*/ 1145 w 5265"/>
              <a:gd name="T15" fmla="*/ 6166 h 6209"/>
              <a:gd name="T16" fmla="*/ 1145 w 5265"/>
              <a:gd name="T17" fmla="*/ 6150 h 6209"/>
              <a:gd name="T18" fmla="*/ 1384 w 5265"/>
              <a:gd name="T19" fmla="*/ 5169 h 6209"/>
              <a:gd name="T20" fmla="*/ 2072 w 5265"/>
              <a:gd name="T21" fmla="*/ 6209 h 6209"/>
              <a:gd name="T22" fmla="*/ 3193 w 5265"/>
              <a:gd name="T23" fmla="*/ 6209 h 6209"/>
              <a:gd name="T24" fmla="*/ 3881 w 5265"/>
              <a:gd name="T25" fmla="*/ 5169 h 6209"/>
              <a:gd name="T26" fmla="*/ 4120 w 5265"/>
              <a:gd name="T27" fmla="*/ 6150 h 6209"/>
              <a:gd name="T28" fmla="*/ 4119 w 5265"/>
              <a:gd name="T29" fmla="*/ 6166 h 6209"/>
              <a:gd name="T30" fmla="*/ 4851 w 5265"/>
              <a:gd name="T31" fmla="*/ 6166 h 6209"/>
              <a:gd name="T32" fmla="*/ 5265 w 5265"/>
              <a:gd name="T33" fmla="*/ 5203 h 6209"/>
              <a:gd name="T34" fmla="*/ 4275 w 5265"/>
              <a:gd name="T35" fmla="*/ 4094 h 6209"/>
              <a:gd name="T36" fmla="*/ 2632 w 5265"/>
              <a:gd name="T37" fmla="*/ 1651 h 6209"/>
              <a:gd name="T38" fmla="*/ 3282 w 5265"/>
              <a:gd name="T39" fmla="*/ 2300 h 6209"/>
              <a:gd name="T40" fmla="*/ 2632 w 5265"/>
              <a:gd name="T41" fmla="*/ 2950 h 6209"/>
              <a:gd name="T42" fmla="*/ 1983 w 5265"/>
              <a:gd name="T43" fmla="*/ 2300 h 6209"/>
              <a:gd name="T44" fmla="*/ 2632 w 5265"/>
              <a:gd name="T45" fmla="*/ 1651 h 6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65" h="6209">
                <a:moveTo>
                  <a:pt x="4275" y="4094"/>
                </a:moveTo>
                <a:cubicBezTo>
                  <a:pt x="4322" y="3872"/>
                  <a:pt x="4349" y="3641"/>
                  <a:pt x="4349" y="3406"/>
                </a:cubicBezTo>
                <a:cubicBezTo>
                  <a:pt x="4349" y="1525"/>
                  <a:pt x="2632" y="0"/>
                  <a:pt x="2632" y="0"/>
                </a:cubicBezTo>
                <a:cubicBezTo>
                  <a:pt x="2632" y="0"/>
                  <a:pt x="916" y="1525"/>
                  <a:pt x="916" y="3406"/>
                </a:cubicBezTo>
                <a:cubicBezTo>
                  <a:pt x="916" y="3641"/>
                  <a:pt x="943" y="3872"/>
                  <a:pt x="990" y="4094"/>
                </a:cubicBezTo>
                <a:cubicBezTo>
                  <a:pt x="541" y="4332"/>
                  <a:pt x="187" y="4725"/>
                  <a:pt x="0" y="5203"/>
                </a:cubicBezTo>
                <a:lnTo>
                  <a:pt x="414" y="6166"/>
                </a:lnTo>
                <a:lnTo>
                  <a:pt x="1145" y="6166"/>
                </a:lnTo>
                <a:cubicBezTo>
                  <a:pt x="1145" y="6161"/>
                  <a:pt x="1145" y="6155"/>
                  <a:pt x="1145" y="6150"/>
                </a:cubicBezTo>
                <a:cubicBezTo>
                  <a:pt x="1145" y="5796"/>
                  <a:pt x="1231" y="5463"/>
                  <a:pt x="1384" y="5169"/>
                </a:cubicBezTo>
                <a:cubicBezTo>
                  <a:pt x="1596" y="5581"/>
                  <a:pt x="1850" y="5936"/>
                  <a:pt x="2072" y="6209"/>
                </a:cubicBezTo>
                <a:lnTo>
                  <a:pt x="3193" y="6209"/>
                </a:lnTo>
                <a:cubicBezTo>
                  <a:pt x="3415" y="5936"/>
                  <a:pt x="3668" y="5581"/>
                  <a:pt x="3881" y="5169"/>
                </a:cubicBezTo>
                <a:cubicBezTo>
                  <a:pt x="4033" y="5463"/>
                  <a:pt x="4120" y="5796"/>
                  <a:pt x="4120" y="6150"/>
                </a:cubicBezTo>
                <a:cubicBezTo>
                  <a:pt x="4120" y="6155"/>
                  <a:pt x="4119" y="6161"/>
                  <a:pt x="4119" y="6166"/>
                </a:cubicBezTo>
                <a:lnTo>
                  <a:pt x="4851" y="6166"/>
                </a:lnTo>
                <a:lnTo>
                  <a:pt x="5265" y="5203"/>
                </a:lnTo>
                <a:cubicBezTo>
                  <a:pt x="5078" y="4725"/>
                  <a:pt x="4724" y="4332"/>
                  <a:pt x="4275" y="4094"/>
                </a:cubicBezTo>
                <a:close/>
                <a:moveTo>
                  <a:pt x="2632" y="1651"/>
                </a:moveTo>
                <a:cubicBezTo>
                  <a:pt x="2991" y="1651"/>
                  <a:pt x="3282" y="1942"/>
                  <a:pt x="3282" y="2300"/>
                </a:cubicBezTo>
                <a:cubicBezTo>
                  <a:pt x="3282" y="2659"/>
                  <a:pt x="2991" y="2950"/>
                  <a:pt x="2632" y="2950"/>
                </a:cubicBezTo>
                <a:cubicBezTo>
                  <a:pt x="2274" y="2950"/>
                  <a:pt x="1983" y="2659"/>
                  <a:pt x="1983" y="2300"/>
                </a:cubicBezTo>
                <a:cubicBezTo>
                  <a:pt x="1983" y="1942"/>
                  <a:pt x="2274" y="1651"/>
                  <a:pt x="2632" y="1651"/>
                </a:cubicBezTo>
                <a:close/>
              </a:path>
            </a:pathLst>
          </a:custGeom>
          <a:solidFill>
            <a:srgbClr val="FBD77F"/>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grpSp>
        <p:nvGrpSpPr>
          <p:cNvPr id="57" name="组合 56">
            <a:extLst>
              <a:ext uri="{FF2B5EF4-FFF2-40B4-BE49-F238E27FC236}">
                <a16:creationId xmlns:a16="http://schemas.microsoft.com/office/drawing/2014/main" id="{52F59B6E-9ED6-40DF-9336-15DC38630EB7}"/>
              </a:ext>
            </a:extLst>
          </p:cNvPr>
          <p:cNvGrpSpPr/>
          <p:nvPr/>
        </p:nvGrpSpPr>
        <p:grpSpPr>
          <a:xfrm>
            <a:off x="1167198" y="3553417"/>
            <a:ext cx="3028473" cy="2106488"/>
            <a:chOff x="7439644" y="2947217"/>
            <a:chExt cx="3028472" cy="2106488"/>
          </a:xfrm>
        </p:grpSpPr>
        <p:sp>
          <p:nvSpPr>
            <p:cNvPr id="58" name="矩形 57">
              <a:extLst>
                <a:ext uri="{FF2B5EF4-FFF2-40B4-BE49-F238E27FC236}">
                  <a16:creationId xmlns:a16="http://schemas.microsoft.com/office/drawing/2014/main" id="{3F3D5E16-61D7-4A7D-ACF7-9198F34B8010}"/>
                </a:ext>
              </a:extLst>
            </p:cNvPr>
            <p:cNvSpPr/>
            <p:nvPr/>
          </p:nvSpPr>
          <p:spPr bwMode="auto">
            <a:xfrm>
              <a:off x="7439644" y="3394918"/>
              <a:ext cx="3028472" cy="1658787"/>
            </a:xfrm>
            <a:prstGeom prst="rect">
              <a:avLst/>
            </a:prstGeom>
          </p:spPr>
          <p:txBody>
            <a:bodyPr wrap="square">
              <a:spAutoFit/>
              <a:scene3d>
                <a:camera prst="orthographicFront"/>
                <a:lightRig rig="threePt" dir="t"/>
              </a:scene3d>
              <a:sp3d contourW="12700"/>
            </a:bodyPr>
            <a:lstStyle/>
            <a:p>
              <a:pPr algn="ctr" defTabSz="609585">
                <a:lnSpc>
                  <a:spcPct val="130000"/>
                </a:lnSpc>
                <a:defRPr/>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采用卡片式展示猫咪信息，卡片结构：猫咪主图</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上</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猫咪姓名、所在校区、性格特点。</a:t>
              </a:r>
            </a:p>
          </p:txBody>
        </p:sp>
        <p:sp>
          <p:nvSpPr>
            <p:cNvPr id="59" name="PA-文本框 8">
              <a:extLst>
                <a:ext uri="{FF2B5EF4-FFF2-40B4-BE49-F238E27FC236}">
                  <a16:creationId xmlns:a16="http://schemas.microsoft.com/office/drawing/2014/main" id="{EBB4927E-772B-4ABF-B4E2-4A21009242DD}"/>
                </a:ext>
              </a:extLst>
            </p:cNvPr>
            <p:cNvSpPr txBox="1"/>
            <p:nvPr>
              <p:custDataLst>
                <p:tags r:id="rId3"/>
              </p:custDataLst>
            </p:nvPr>
          </p:nvSpPr>
          <p:spPr>
            <a:xfrm>
              <a:off x="8103928" y="2947217"/>
              <a:ext cx="1415771" cy="461665"/>
            </a:xfrm>
            <a:prstGeom prst="rect">
              <a:avLst/>
            </a:prstGeom>
            <a:noFill/>
          </p:spPr>
          <p:txBody>
            <a:bodyPr wrap="none" rtlCol="0">
              <a:spAutoFit/>
              <a:scene3d>
                <a:camera prst="orthographicFront"/>
                <a:lightRig rig="threePt" dir="t"/>
              </a:scene3d>
              <a:sp3d contourW="12700"/>
            </a:bodyPr>
            <a:lstStyle/>
            <a:p>
              <a:pPr algn="ctr" defTabSz="609585"/>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猫谱功能</a:t>
              </a:r>
            </a:p>
          </p:txBody>
        </p:sp>
      </p:grpSp>
      <p:grpSp>
        <p:nvGrpSpPr>
          <p:cNvPr id="60" name="组合 59">
            <a:extLst>
              <a:ext uri="{FF2B5EF4-FFF2-40B4-BE49-F238E27FC236}">
                <a16:creationId xmlns:a16="http://schemas.microsoft.com/office/drawing/2014/main" id="{DA9B5C50-2EF7-44B7-92FB-EB6EE55A2B1C}"/>
              </a:ext>
            </a:extLst>
          </p:cNvPr>
          <p:cNvGrpSpPr/>
          <p:nvPr/>
        </p:nvGrpSpPr>
        <p:grpSpPr>
          <a:xfrm>
            <a:off x="4441976" y="3553417"/>
            <a:ext cx="3136381" cy="2095670"/>
            <a:chOff x="7293905" y="2947217"/>
            <a:chExt cx="3136380" cy="2095670"/>
          </a:xfrm>
        </p:grpSpPr>
        <p:sp>
          <p:nvSpPr>
            <p:cNvPr id="61" name="矩形 60">
              <a:extLst>
                <a:ext uri="{FF2B5EF4-FFF2-40B4-BE49-F238E27FC236}">
                  <a16:creationId xmlns:a16="http://schemas.microsoft.com/office/drawing/2014/main" id="{EE206971-C7DC-43B5-BC1C-19DC22736157}"/>
                </a:ext>
              </a:extLst>
            </p:cNvPr>
            <p:cNvSpPr/>
            <p:nvPr/>
          </p:nvSpPr>
          <p:spPr bwMode="auto">
            <a:xfrm>
              <a:off x="7293905" y="3384100"/>
              <a:ext cx="3136380" cy="1658787"/>
            </a:xfrm>
            <a:prstGeom prst="rect">
              <a:avLst/>
            </a:prstGeom>
          </p:spPr>
          <p:txBody>
            <a:bodyPr wrap="square">
              <a:spAutoFit/>
              <a:scene3d>
                <a:camera prst="orthographicFront"/>
                <a:lightRig rig="threePt" dir="t"/>
              </a:scene3d>
              <a:sp3d contourW="12700"/>
            </a:bodyPr>
            <a:lstStyle/>
            <a:p>
              <a:pPr algn="ctr" defTabSz="609585">
                <a:lnSpc>
                  <a:spcPct val="130000"/>
                </a:lnSpc>
                <a:defRPr/>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卡片展示潜在领养者更关心的信息，图片、姓名、年龄、  绝育状态、疫苗接种状态、额外的领养说明。</a:t>
              </a:r>
            </a:p>
          </p:txBody>
        </p:sp>
        <p:sp>
          <p:nvSpPr>
            <p:cNvPr id="62" name="PA-文本框 8">
              <a:extLst>
                <a:ext uri="{FF2B5EF4-FFF2-40B4-BE49-F238E27FC236}">
                  <a16:creationId xmlns:a16="http://schemas.microsoft.com/office/drawing/2014/main" id="{50757B4F-D660-442E-90F2-E5278C35147C}"/>
                </a:ext>
              </a:extLst>
            </p:cNvPr>
            <p:cNvSpPr txBox="1"/>
            <p:nvPr>
              <p:custDataLst>
                <p:tags r:id="rId2"/>
              </p:custDataLst>
            </p:nvPr>
          </p:nvSpPr>
          <p:spPr>
            <a:xfrm>
              <a:off x="8103926" y="2947217"/>
              <a:ext cx="1415771" cy="461665"/>
            </a:xfrm>
            <a:prstGeom prst="rect">
              <a:avLst/>
            </a:prstGeom>
            <a:noFill/>
          </p:spPr>
          <p:txBody>
            <a:bodyPr wrap="none" rtlCol="0">
              <a:spAutoFit/>
              <a:scene3d>
                <a:camera prst="orthographicFront"/>
                <a:lightRig rig="threePt" dir="t"/>
              </a:scene3d>
              <a:sp3d contourW="12700"/>
            </a:bodyPr>
            <a:lstStyle/>
            <a:p>
              <a:pPr algn="ctr" defTabSz="609585"/>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领养功能</a:t>
              </a:r>
            </a:p>
          </p:txBody>
        </p:sp>
      </p:grpSp>
      <p:grpSp>
        <p:nvGrpSpPr>
          <p:cNvPr id="63" name="组合 62">
            <a:extLst>
              <a:ext uri="{FF2B5EF4-FFF2-40B4-BE49-F238E27FC236}">
                <a16:creationId xmlns:a16="http://schemas.microsoft.com/office/drawing/2014/main" id="{D5AE0DF8-D9F7-4F35-8EFB-BAEBA53E2A69}"/>
              </a:ext>
            </a:extLst>
          </p:cNvPr>
          <p:cNvGrpSpPr/>
          <p:nvPr/>
        </p:nvGrpSpPr>
        <p:grpSpPr>
          <a:xfrm>
            <a:off x="7900327" y="3553417"/>
            <a:ext cx="2744335" cy="906160"/>
            <a:chOff x="7439644" y="2947217"/>
            <a:chExt cx="2744334" cy="906160"/>
          </a:xfrm>
        </p:grpSpPr>
        <p:sp>
          <p:nvSpPr>
            <p:cNvPr id="64" name="矩形 63">
              <a:extLst>
                <a:ext uri="{FF2B5EF4-FFF2-40B4-BE49-F238E27FC236}">
                  <a16:creationId xmlns:a16="http://schemas.microsoft.com/office/drawing/2014/main" id="{2791CA5B-FF84-424D-BF3F-D1A11E79B501}"/>
                </a:ext>
              </a:extLst>
            </p:cNvPr>
            <p:cNvSpPr/>
            <p:nvPr/>
          </p:nvSpPr>
          <p:spPr bwMode="auto">
            <a:xfrm>
              <a:off x="7439644" y="3394918"/>
              <a:ext cx="2744334" cy="458459"/>
            </a:xfrm>
            <a:prstGeom prst="rect">
              <a:avLst/>
            </a:prstGeom>
          </p:spPr>
          <p:txBody>
            <a:bodyPr wrap="square">
              <a:spAutoFit/>
              <a:scene3d>
                <a:camera prst="orthographicFront"/>
                <a:lightRig rig="threePt" dir="t"/>
              </a:scene3d>
              <a:sp3d contourW="12700"/>
            </a:bodyPr>
            <a:lstStyle/>
            <a:p>
              <a:pPr algn="ctr" defTabSz="609585">
                <a:lnSpc>
                  <a:spcPct val="130000"/>
                </a:lnSpc>
                <a:defRPr/>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展示猫咪知识</a:t>
              </a:r>
            </a:p>
          </p:txBody>
        </p:sp>
        <p:sp>
          <p:nvSpPr>
            <p:cNvPr id="65" name="PA-文本框 8">
              <a:extLst>
                <a:ext uri="{FF2B5EF4-FFF2-40B4-BE49-F238E27FC236}">
                  <a16:creationId xmlns:a16="http://schemas.microsoft.com/office/drawing/2014/main" id="{C0438B54-D02A-4738-A241-B900C0E6DBCB}"/>
                </a:ext>
              </a:extLst>
            </p:cNvPr>
            <p:cNvSpPr txBox="1"/>
            <p:nvPr>
              <p:custDataLst>
                <p:tags r:id="rId1"/>
              </p:custDataLst>
            </p:nvPr>
          </p:nvSpPr>
          <p:spPr>
            <a:xfrm>
              <a:off x="8103926" y="2947217"/>
              <a:ext cx="1415771" cy="461665"/>
            </a:xfrm>
            <a:prstGeom prst="rect">
              <a:avLst/>
            </a:prstGeom>
            <a:noFill/>
          </p:spPr>
          <p:txBody>
            <a:bodyPr wrap="none" rtlCol="0">
              <a:spAutoFit/>
              <a:scene3d>
                <a:camera prst="orthographicFront"/>
                <a:lightRig rig="threePt" dir="t"/>
              </a:scene3d>
              <a:sp3d contourW="12700"/>
            </a:bodyPr>
            <a:lstStyle/>
            <a:p>
              <a:pPr algn="ctr" defTabSz="609585"/>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科普功能</a:t>
              </a:r>
            </a:p>
          </p:txBody>
        </p:sp>
      </p:grpSp>
    </p:spTree>
    <p:extLst>
      <p:ext uri="{BB962C8B-B14F-4D97-AF65-F5344CB8AC3E}">
        <p14:creationId xmlns:p14="http://schemas.microsoft.com/office/powerpoint/2010/main" val="951030193"/>
      </p:ext>
    </p:extLst>
  </p:cSld>
  <p:clrMapOvr>
    <a:masterClrMapping/>
  </p:clrMapOvr>
  <mc:AlternateContent xmlns:mc="http://schemas.openxmlformats.org/markup-compatibility/2006" xmlns:p14="http://schemas.microsoft.com/office/powerpoint/2010/main">
    <mc:Choice Requires="p14">
      <p:transition spd="slow" p14:dur="175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750"/>
                                        <p:tgtEl>
                                          <p:spTgt spid="44"/>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p:cTn id="21" dur="750" fill="hold"/>
                                        <p:tgtEl>
                                          <p:spTgt spid="51"/>
                                        </p:tgtEl>
                                        <p:attrNameLst>
                                          <p:attrName>ppt_w</p:attrName>
                                        </p:attrNameLst>
                                      </p:cBhvr>
                                      <p:tavLst>
                                        <p:tav tm="0">
                                          <p:val>
                                            <p:fltVal val="0"/>
                                          </p:val>
                                        </p:tav>
                                        <p:tav tm="100000">
                                          <p:val>
                                            <p:strVal val="#ppt_w"/>
                                          </p:val>
                                        </p:tav>
                                      </p:tavLst>
                                    </p:anim>
                                    <p:anim calcmode="lin" valueType="num">
                                      <p:cBhvr>
                                        <p:cTn id="22" dur="750" fill="hold"/>
                                        <p:tgtEl>
                                          <p:spTgt spid="51"/>
                                        </p:tgtEl>
                                        <p:attrNameLst>
                                          <p:attrName>ppt_h</p:attrName>
                                        </p:attrNameLst>
                                      </p:cBhvr>
                                      <p:tavLst>
                                        <p:tav tm="0">
                                          <p:val>
                                            <p:fltVal val="0"/>
                                          </p:val>
                                        </p:tav>
                                        <p:tav tm="100000">
                                          <p:val>
                                            <p:strVal val="#ppt_h"/>
                                          </p:val>
                                        </p:tav>
                                      </p:tavLst>
                                    </p:anim>
                                    <p:animEffect transition="in" filter="fade">
                                      <p:cBhvr>
                                        <p:cTn id="23" dur="750"/>
                                        <p:tgtEl>
                                          <p:spTgt spid="5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p:cTn id="26" dur="750" fill="hold"/>
                                        <p:tgtEl>
                                          <p:spTgt spid="52"/>
                                        </p:tgtEl>
                                        <p:attrNameLst>
                                          <p:attrName>ppt_w</p:attrName>
                                        </p:attrNameLst>
                                      </p:cBhvr>
                                      <p:tavLst>
                                        <p:tav tm="0">
                                          <p:val>
                                            <p:fltVal val="0"/>
                                          </p:val>
                                        </p:tav>
                                        <p:tav tm="100000">
                                          <p:val>
                                            <p:strVal val="#ppt_w"/>
                                          </p:val>
                                        </p:tav>
                                      </p:tavLst>
                                    </p:anim>
                                    <p:anim calcmode="lin" valueType="num">
                                      <p:cBhvr>
                                        <p:cTn id="27" dur="750" fill="hold"/>
                                        <p:tgtEl>
                                          <p:spTgt spid="52"/>
                                        </p:tgtEl>
                                        <p:attrNameLst>
                                          <p:attrName>ppt_h</p:attrName>
                                        </p:attrNameLst>
                                      </p:cBhvr>
                                      <p:tavLst>
                                        <p:tav tm="0">
                                          <p:val>
                                            <p:fltVal val="0"/>
                                          </p:val>
                                        </p:tav>
                                        <p:tav tm="100000">
                                          <p:val>
                                            <p:strVal val="#ppt_h"/>
                                          </p:val>
                                        </p:tav>
                                      </p:tavLst>
                                    </p:anim>
                                    <p:animEffect transition="in" filter="fade">
                                      <p:cBhvr>
                                        <p:cTn id="28" dur="750"/>
                                        <p:tgtEl>
                                          <p:spTgt spid="52"/>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750" fill="hold"/>
                                        <p:tgtEl>
                                          <p:spTgt spid="53"/>
                                        </p:tgtEl>
                                        <p:attrNameLst>
                                          <p:attrName>ppt_w</p:attrName>
                                        </p:attrNameLst>
                                      </p:cBhvr>
                                      <p:tavLst>
                                        <p:tav tm="0">
                                          <p:val>
                                            <p:fltVal val="0"/>
                                          </p:val>
                                        </p:tav>
                                        <p:tav tm="100000">
                                          <p:val>
                                            <p:strVal val="#ppt_w"/>
                                          </p:val>
                                        </p:tav>
                                      </p:tavLst>
                                    </p:anim>
                                    <p:anim calcmode="lin" valueType="num">
                                      <p:cBhvr>
                                        <p:cTn id="32" dur="750" fill="hold"/>
                                        <p:tgtEl>
                                          <p:spTgt spid="53"/>
                                        </p:tgtEl>
                                        <p:attrNameLst>
                                          <p:attrName>ppt_h</p:attrName>
                                        </p:attrNameLst>
                                      </p:cBhvr>
                                      <p:tavLst>
                                        <p:tav tm="0">
                                          <p:val>
                                            <p:fltVal val="0"/>
                                          </p:val>
                                        </p:tav>
                                        <p:tav tm="100000">
                                          <p:val>
                                            <p:strVal val="#ppt_h"/>
                                          </p:val>
                                        </p:tav>
                                      </p:tavLst>
                                    </p:anim>
                                    <p:animEffect transition="in" filter="fade">
                                      <p:cBhvr>
                                        <p:cTn id="33" dur="750"/>
                                        <p:tgtEl>
                                          <p:spTgt spid="5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p:cTn id="36" dur="750" fill="hold"/>
                                        <p:tgtEl>
                                          <p:spTgt spid="54"/>
                                        </p:tgtEl>
                                        <p:attrNameLst>
                                          <p:attrName>ppt_w</p:attrName>
                                        </p:attrNameLst>
                                      </p:cBhvr>
                                      <p:tavLst>
                                        <p:tav tm="0">
                                          <p:val>
                                            <p:fltVal val="0"/>
                                          </p:val>
                                        </p:tav>
                                        <p:tav tm="100000">
                                          <p:val>
                                            <p:strVal val="#ppt_w"/>
                                          </p:val>
                                        </p:tav>
                                      </p:tavLst>
                                    </p:anim>
                                    <p:anim calcmode="lin" valueType="num">
                                      <p:cBhvr>
                                        <p:cTn id="37" dur="750" fill="hold"/>
                                        <p:tgtEl>
                                          <p:spTgt spid="54"/>
                                        </p:tgtEl>
                                        <p:attrNameLst>
                                          <p:attrName>ppt_h</p:attrName>
                                        </p:attrNameLst>
                                      </p:cBhvr>
                                      <p:tavLst>
                                        <p:tav tm="0">
                                          <p:val>
                                            <p:fltVal val="0"/>
                                          </p:val>
                                        </p:tav>
                                        <p:tav tm="100000">
                                          <p:val>
                                            <p:strVal val="#ppt_h"/>
                                          </p:val>
                                        </p:tav>
                                      </p:tavLst>
                                    </p:anim>
                                    <p:animEffect transition="in" filter="fade">
                                      <p:cBhvr>
                                        <p:cTn id="38" dur="750"/>
                                        <p:tgtEl>
                                          <p:spTgt spid="5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p:cTn id="41" dur="750" fill="hold"/>
                                        <p:tgtEl>
                                          <p:spTgt spid="55"/>
                                        </p:tgtEl>
                                        <p:attrNameLst>
                                          <p:attrName>ppt_w</p:attrName>
                                        </p:attrNameLst>
                                      </p:cBhvr>
                                      <p:tavLst>
                                        <p:tav tm="0">
                                          <p:val>
                                            <p:fltVal val="0"/>
                                          </p:val>
                                        </p:tav>
                                        <p:tav tm="100000">
                                          <p:val>
                                            <p:strVal val="#ppt_w"/>
                                          </p:val>
                                        </p:tav>
                                      </p:tavLst>
                                    </p:anim>
                                    <p:anim calcmode="lin" valueType="num">
                                      <p:cBhvr>
                                        <p:cTn id="42" dur="750" fill="hold"/>
                                        <p:tgtEl>
                                          <p:spTgt spid="55"/>
                                        </p:tgtEl>
                                        <p:attrNameLst>
                                          <p:attrName>ppt_h</p:attrName>
                                        </p:attrNameLst>
                                      </p:cBhvr>
                                      <p:tavLst>
                                        <p:tav tm="0">
                                          <p:val>
                                            <p:fltVal val="0"/>
                                          </p:val>
                                        </p:tav>
                                        <p:tav tm="100000">
                                          <p:val>
                                            <p:strVal val="#ppt_h"/>
                                          </p:val>
                                        </p:tav>
                                      </p:tavLst>
                                    </p:anim>
                                    <p:animEffect transition="in" filter="fade">
                                      <p:cBhvr>
                                        <p:cTn id="43" dur="750"/>
                                        <p:tgtEl>
                                          <p:spTgt spid="5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 calcmode="lin" valueType="num">
                                      <p:cBhvr>
                                        <p:cTn id="46" dur="750" fill="hold"/>
                                        <p:tgtEl>
                                          <p:spTgt spid="56"/>
                                        </p:tgtEl>
                                        <p:attrNameLst>
                                          <p:attrName>ppt_w</p:attrName>
                                        </p:attrNameLst>
                                      </p:cBhvr>
                                      <p:tavLst>
                                        <p:tav tm="0">
                                          <p:val>
                                            <p:fltVal val="0"/>
                                          </p:val>
                                        </p:tav>
                                        <p:tav tm="100000">
                                          <p:val>
                                            <p:strVal val="#ppt_w"/>
                                          </p:val>
                                        </p:tav>
                                      </p:tavLst>
                                    </p:anim>
                                    <p:anim calcmode="lin" valueType="num">
                                      <p:cBhvr>
                                        <p:cTn id="47" dur="750" fill="hold"/>
                                        <p:tgtEl>
                                          <p:spTgt spid="56"/>
                                        </p:tgtEl>
                                        <p:attrNameLst>
                                          <p:attrName>ppt_h</p:attrName>
                                        </p:attrNameLst>
                                      </p:cBhvr>
                                      <p:tavLst>
                                        <p:tav tm="0">
                                          <p:val>
                                            <p:fltVal val="0"/>
                                          </p:val>
                                        </p:tav>
                                        <p:tav tm="100000">
                                          <p:val>
                                            <p:strVal val="#ppt_h"/>
                                          </p:val>
                                        </p:tav>
                                      </p:tavLst>
                                    </p:anim>
                                    <p:animEffect transition="in" filter="fade">
                                      <p:cBhvr>
                                        <p:cTn id="48" dur="750"/>
                                        <p:tgtEl>
                                          <p:spTgt spid="56"/>
                                        </p:tgtEl>
                                      </p:cBhvr>
                                    </p:animEffect>
                                  </p:childTnLst>
                                </p:cTn>
                              </p:par>
                            </p:childTnLst>
                          </p:cTn>
                        </p:par>
                        <p:par>
                          <p:cTn id="49" fill="hold">
                            <p:stCondLst>
                              <p:cond delay="3000"/>
                            </p:stCondLst>
                            <p:childTnLst>
                              <p:par>
                                <p:cTn id="50" presetID="12" presetClass="entr" presetSubtype="1" fill="hold" nodeType="after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750"/>
                                        <p:tgtEl>
                                          <p:spTgt spid="57"/>
                                        </p:tgtEl>
                                        <p:attrNameLst>
                                          <p:attrName>ppt_y</p:attrName>
                                        </p:attrNameLst>
                                      </p:cBhvr>
                                      <p:tavLst>
                                        <p:tav tm="0">
                                          <p:val>
                                            <p:strVal val="#ppt_y-#ppt_h*1.125000"/>
                                          </p:val>
                                        </p:tav>
                                        <p:tav tm="100000">
                                          <p:val>
                                            <p:strVal val="#ppt_y"/>
                                          </p:val>
                                        </p:tav>
                                      </p:tavLst>
                                    </p:anim>
                                    <p:animEffect transition="in" filter="wipe(down)">
                                      <p:cBhvr>
                                        <p:cTn id="53" dur="750"/>
                                        <p:tgtEl>
                                          <p:spTgt spid="57"/>
                                        </p:tgtEl>
                                      </p:cBhvr>
                                    </p:animEffect>
                                  </p:childTnLst>
                                </p:cTn>
                              </p:par>
                            </p:childTnLst>
                          </p:cTn>
                        </p:par>
                        <p:par>
                          <p:cTn id="54" fill="hold">
                            <p:stCondLst>
                              <p:cond delay="3750"/>
                            </p:stCondLst>
                            <p:childTnLst>
                              <p:par>
                                <p:cTn id="55" presetID="12" presetClass="entr" presetSubtype="1" fill="hold" nodeType="after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additive="base">
                                        <p:cTn id="57" dur="750"/>
                                        <p:tgtEl>
                                          <p:spTgt spid="60"/>
                                        </p:tgtEl>
                                        <p:attrNameLst>
                                          <p:attrName>ppt_y</p:attrName>
                                        </p:attrNameLst>
                                      </p:cBhvr>
                                      <p:tavLst>
                                        <p:tav tm="0">
                                          <p:val>
                                            <p:strVal val="#ppt_y-#ppt_h*1.125000"/>
                                          </p:val>
                                        </p:tav>
                                        <p:tav tm="100000">
                                          <p:val>
                                            <p:strVal val="#ppt_y"/>
                                          </p:val>
                                        </p:tav>
                                      </p:tavLst>
                                    </p:anim>
                                    <p:animEffect transition="in" filter="wipe(down)">
                                      <p:cBhvr>
                                        <p:cTn id="58" dur="750"/>
                                        <p:tgtEl>
                                          <p:spTgt spid="60"/>
                                        </p:tgtEl>
                                      </p:cBhvr>
                                    </p:animEffect>
                                  </p:childTnLst>
                                </p:cTn>
                              </p:par>
                            </p:childTnLst>
                          </p:cTn>
                        </p:par>
                        <p:par>
                          <p:cTn id="59" fill="hold">
                            <p:stCondLst>
                              <p:cond delay="4500"/>
                            </p:stCondLst>
                            <p:childTnLst>
                              <p:par>
                                <p:cTn id="60" presetID="12" presetClass="entr" presetSubtype="1" fill="hold" nodeType="afterEffect">
                                  <p:stCondLst>
                                    <p:cond delay="0"/>
                                  </p:stCondLst>
                                  <p:childTnLst>
                                    <p:set>
                                      <p:cBhvr>
                                        <p:cTn id="61" dur="1" fill="hold">
                                          <p:stCondLst>
                                            <p:cond delay="0"/>
                                          </p:stCondLst>
                                        </p:cTn>
                                        <p:tgtEl>
                                          <p:spTgt spid="63"/>
                                        </p:tgtEl>
                                        <p:attrNameLst>
                                          <p:attrName>style.visibility</p:attrName>
                                        </p:attrNameLst>
                                      </p:cBhvr>
                                      <p:to>
                                        <p:strVal val="visible"/>
                                      </p:to>
                                    </p:set>
                                    <p:anim calcmode="lin" valueType="num">
                                      <p:cBhvr additive="base">
                                        <p:cTn id="62" dur="750"/>
                                        <p:tgtEl>
                                          <p:spTgt spid="63"/>
                                        </p:tgtEl>
                                        <p:attrNameLst>
                                          <p:attrName>ppt_y</p:attrName>
                                        </p:attrNameLst>
                                      </p:cBhvr>
                                      <p:tavLst>
                                        <p:tav tm="0">
                                          <p:val>
                                            <p:strVal val="#ppt_y-#ppt_h*1.125000"/>
                                          </p:val>
                                        </p:tav>
                                        <p:tav tm="100000">
                                          <p:val>
                                            <p:strVal val="#ppt_y"/>
                                          </p:val>
                                        </p:tav>
                                      </p:tavLst>
                                    </p:anim>
                                    <p:animEffect transition="in" filter="wipe(down)">
                                      <p:cBhvr>
                                        <p:cTn id="63"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1" grpId="0" animBg="1"/>
      <p:bldP spid="52" grpId="0" animBg="1"/>
      <p:bldP spid="53" grpId="0" animBg="1"/>
      <p:bldP spid="54" grpId="0" animBg="1"/>
      <p:bldP spid="55"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9" name="组合 8">
            <a:extLst>
              <a:ext uri="{FF2B5EF4-FFF2-40B4-BE49-F238E27FC236}">
                <a16:creationId xmlns:a16="http://schemas.microsoft.com/office/drawing/2014/main" id="{1E1FAE43-6149-4ABE-A268-419433178EE4}"/>
              </a:ext>
            </a:extLst>
          </p:cNvPr>
          <p:cNvGrpSpPr/>
          <p:nvPr/>
        </p:nvGrpSpPr>
        <p:grpSpPr>
          <a:xfrm>
            <a:off x="4036778" y="555124"/>
            <a:ext cx="3077058" cy="2440334"/>
            <a:chOff x="4513698" y="1949730"/>
            <a:chExt cx="3164617" cy="2509774"/>
          </a:xfrm>
        </p:grpSpPr>
        <p:sp>
          <p:nvSpPr>
            <p:cNvPr id="10" name="iŝ1íḑe">
              <a:extLst>
                <a:ext uri="{FF2B5EF4-FFF2-40B4-BE49-F238E27FC236}">
                  <a16:creationId xmlns:a16="http://schemas.microsoft.com/office/drawing/2014/main" id="{693A1F1D-52F2-4086-AE06-56DE7185863F}"/>
                </a:ext>
              </a:extLst>
            </p:cNvPr>
            <p:cNvSpPr/>
            <p:nvPr/>
          </p:nvSpPr>
          <p:spPr>
            <a:xfrm>
              <a:off x="4513698" y="1949730"/>
              <a:ext cx="3164617" cy="2509774"/>
            </a:xfrm>
            <a:prstGeom prst="rect">
              <a:avLst/>
            </a:prstGeom>
            <a:solidFill>
              <a:srgbClr val="FBD7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1" name="îsḷiḋè">
              <a:extLst>
                <a:ext uri="{FF2B5EF4-FFF2-40B4-BE49-F238E27FC236}">
                  <a16:creationId xmlns:a16="http://schemas.microsoft.com/office/drawing/2014/main" id="{E362933A-0431-47D1-A5DA-9DE0192DC651}"/>
                </a:ext>
              </a:extLst>
            </p:cNvPr>
            <p:cNvSpPr>
              <a:spLocks noChangeAspect="1"/>
            </p:cNvSpPr>
            <p:nvPr/>
          </p:nvSpPr>
          <p:spPr>
            <a:xfrm>
              <a:off x="5732241" y="2299352"/>
              <a:ext cx="727539" cy="727539"/>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2" name="işḷiḍê">
              <a:extLst>
                <a:ext uri="{FF2B5EF4-FFF2-40B4-BE49-F238E27FC236}">
                  <a16:creationId xmlns:a16="http://schemas.microsoft.com/office/drawing/2014/main" id="{B41DB347-D046-4626-9F4B-5BEFDDE4731B}"/>
                </a:ext>
              </a:extLst>
            </p:cNvPr>
            <p:cNvSpPr>
              <a:spLocks/>
            </p:cNvSpPr>
            <p:nvPr/>
          </p:nvSpPr>
          <p:spPr bwMode="auto">
            <a:xfrm>
              <a:off x="5935678" y="2539127"/>
              <a:ext cx="326460" cy="24798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C4D7D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sp>
        <p:nvSpPr>
          <p:cNvPr id="15" name="文本框 7">
            <a:extLst>
              <a:ext uri="{FF2B5EF4-FFF2-40B4-BE49-F238E27FC236}">
                <a16:creationId xmlns:a16="http://schemas.microsoft.com/office/drawing/2014/main" id="{C0EAD2A1-6E20-4C76-A680-CEEDFE23D5FB}"/>
              </a:ext>
            </a:extLst>
          </p:cNvPr>
          <p:cNvSpPr txBox="1"/>
          <p:nvPr/>
        </p:nvSpPr>
        <p:spPr>
          <a:xfrm>
            <a:off x="4708484" y="1746491"/>
            <a:ext cx="1750209"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kern="0" dirty="0">
                <a:solidFill>
                  <a:schemeClr val="tx1">
                    <a:lumMod val="85000"/>
                    <a:lumOff val="1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猫谱功能</a:t>
            </a:r>
            <a:endParaRPr kumimoji="0" lang="zh-CN" altLang="en-US" sz="2800" b="1" i="0" u="none" strike="noStrike" kern="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nvGrpSpPr>
          <p:cNvPr id="16" name="组合 15">
            <a:extLst>
              <a:ext uri="{FF2B5EF4-FFF2-40B4-BE49-F238E27FC236}">
                <a16:creationId xmlns:a16="http://schemas.microsoft.com/office/drawing/2014/main" id="{1BCE50CF-2FCD-4831-9F44-E19F2DAA3705}"/>
              </a:ext>
            </a:extLst>
          </p:cNvPr>
          <p:cNvGrpSpPr/>
          <p:nvPr/>
        </p:nvGrpSpPr>
        <p:grpSpPr>
          <a:xfrm>
            <a:off x="4632181" y="4057962"/>
            <a:ext cx="6378719" cy="2134457"/>
            <a:chOff x="1871263" y="732570"/>
            <a:chExt cx="6378719" cy="2134457"/>
          </a:xfrm>
        </p:grpSpPr>
        <p:sp>
          <p:nvSpPr>
            <p:cNvPr id="17" name="文本框 16">
              <a:extLst>
                <a:ext uri="{FF2B5EF4-FFF2-40B4-BE49-F238E27FC236}">
                  <a16:creationId xmlns:a16="http://schemas.microsoft.com/office/drawing/2014/main" id="{DD14E126-9A11-4E03-83C1-85ED63B41D45}"/>
                </a:ext>
              </a:extLst>
            </p:cNvPr>
            <p:cNvSpPr txBox="1"/>
            <p:nvPr/>
          </p:nvSpPr>
          <p:spPr>
            <a:xfrm>
              <a:off x="1871263" y="732570"/>
              <a:ext cx="2049003" cy="604333"/>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3200" b="1" dirty="0">
                  <a:solidFill>
                    <a:schemeClr val="tx1">
                      <a:lumMod val="85000"/>
                      <a:lumOff val="1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找猫方法：</a:t>
              </a:r>
              <a:endParaRPr kumimoji="0" lang="en-US" altLang="zh-CN" sz="3200" b="1" i="0" u="none" strike="noStrike" kern="120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8" name="文本框 6">
              <a:extLst>
                <a:ext uri="{FF2B5EF4-FFF2-40B4-BE49-F238E27FC236}">
                  <a16:creationId xmlns:a16="http://schemas.microsoft.com/office/drawing/2014/main" id="{ADD7A883-CDDF-4C5F-BCCB-154B25B25CAF}"/>
                </a:ext>
              </a:extLst>
            </p:cNvPr>
            <p:cNvSpPr txBox="1"/>
            <p:nvPr/>
          </p:nvSpPr>
          <p:spPr>
            <a:xfrm>
              <a:off x="2255479" y="1378093"/>
              <a:ext cx="5994503" cy="148893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清楚猫的姓名</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此时猫多为明星猫咪</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：姓名搜索</a:t>
              </a:r>
            </a:p>
            <a:p>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不清楚猫的姓名，但知道所在地</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花色</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在校状态：使用筛选器</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校区、花色、猫咪状态</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定位 </a:t>
              </a:r>
            </a:p>
            <a:p>
              <a:pPr>
                <a:lnSpc>
                  <a:spcPts val="2200"/>
                </a:lnSpc>
                <a:defRPr/>
              </a:pPr>
              <a:endParaRPr lang="en-US" altLang="zh-CN" sz="1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p:txBody>
        </p:sp>
      </p:grpSp>
      <p:sp>
        <p:nvSpPr>
          <p:cNvPr id="27" name="矩形 26">
            <a:extLst>
              <a:ext uri="{FF2B5EF4-FFF2-40B4-BE49-F238E27FC236}">
                <a16:creationId xmlns:a16="http://schemas.microsoft.com/office/drawing/2014/main" id="{0F2EE128-1F71-47E6-8833-F1B9FE219B97}"/>
              </a:ext>
            </a:extLst>
          </p:cNvPr>
          <p:cNvSpPr/>
          <p:nvPr/>
        </p:nvSpPr>
        <p:spPr>
          <a:xfrm>
            <a:off x="4310069" y="400003"/>
            <a:ext cx="2571517" cy="2753226"/>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pic>
        <p:nvPicPr>
          <p:cNvPr id="2" name="picture" descr="descript">
            <a:extLst>
              <a:ext uri="{FF2B5EF4-FFF2-40B4-BE49-F238E27FC236}">
                <a16:creationId xmlns:a16="http://schemas.microsoft.com/office/drawing/2014/main" id="{518494F9-EB2F-D281-9A06-347F158222B5}"/>
              </a:ext>
            </a:extLst>
          </p:cNvPr>
          <p:cNvPicPr/>
          <p:nvPr/>
        </p:nvPicPr>
        <p:blipFill>
          <a:blip r:embed="rId4"/>
          <a:stretch>
            <a:fillRect/>
          </a:stretch>
        </p:blipFill>
        <p:spPr>
          <a:xfrm>
            <a:off x="422805" y="193493"/>
            <a:ext cx="3167457" cy="6471014"/>
          </a:xfrm>
          <a:prstGeom prst="rect">
            <a:avLst/>
          </a:prstGeom>
        </p:spPr>
      </p:pic>
      <p:sp>
        <p:nvSpPr>
          <p:cNvPr id="3" name="文本框 2">
            <a:extLst>
              <a:ext uri="{FF2B5EF4-FFF2-40B4-BE49-F238E27FC236}">
                <a16:creationId xmlns:a16="http://schemas.microsoft.com/office/drawing/2014/main" id="{A521BD96-9D6A-4326-2E2F-B3AF10C4A746}"/>
              </a:ext>
            </a:extLst>
          </p:cNvPr>
          <p:cNvSpPr txBox="1"/>
          <p:nvPr/>
        </p:nvSpPr>
        <p:spPr>
          <a:xfrm>
            <a:off x="7333387" y="665581"/>
            <a:ext cx="4296156" cy="2246769"/>
          </a:xfrm>
          <a:prstGeom prst="rect">
            <a:avLst/>
          </a:prstGeom>
          <a:noFill/>
        </p:spPr>
        <p:txBody>
          <a:bodyPr wrap="square" rtlCol="0">
            <a:spAutoFit/>
          </a:bodyPr>
          <a:lstStyle/>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猫谱版块设置在“找猫”的第一位，作为小程序的落地页面。小程序的落地页需要抓住大部分目标用户的眼球，因此采用卡片式展示猫咪信息。</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为了兼顾展示每一只猫和展示更多的猫，采用双列卡片</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一屏</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8</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猫的展示。</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p:txBody>
      </p:sp>
    </p:spTree>
    <p:extLst>
      <p:ext uri="{BB962C8B-B14F-4D97-AF65-F5344CB8AC3E}">
        <p14:creationId xmlns:p14="http://schemas.microsoft.com/office/powerpoint/2010/main" val="4128243794"/>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anim calcmode="lin" valueType="num">
                                      <p:cBhvr>
                                        <p:cTn id="11" dur="750" fill="hold"/>
                                        <p:tgtEl>
                                          <p:spTgt spid="3"/>
                                        </p:tgtEl>
                                        <p:attrNameLst>
                                          <p:attrName>ppt_x</p:attrName>
                                        </p:attrNameLst>
                                      </p:cBhvr>
                                      <p:tavLst>
                                        <p:tav tm="0">
                                          <p:val>
                                            <p:strVal val="#ppt_x"/>
                                          </p:val>
                                        </p:tav>
                                        <p:tav tm="100000">
                                          <p:val>
                                            <p:strVal val="#ppt_x"/>
                                          </p:val>
                                        </p:tav>
                                      </p:tavLst>
                                    </p:anim>
                                    <p:anim calcmode="lin" valueType="num">
                                      <p:cBhvr>
                                        <p:cTn id="12" dur="75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750"/>
                            </p:stCondLst>
                            <p:childTnLst>
                              <p:par>
                                <p:cTn id="14" presetID="53" presetClass="entr" presetSubtype="16"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p:cTn id="16" dur="750" fill="hold"/>
                                        <p:tgtEl>
                                          <p:spTgt spid="27"/>
                                        </p:tgtEl>
                                        <p:attrNameLst>
                                          <p:attrName>ppt_w</p:attrName>
                                        </p:attrNameLst>
                                      </p:cBhvr>
                                      <p:tavLst>
                                        <p:tav tm="0">
                                          <p:val>
                                            <p:fltVal val="0"/>
                                          </p:val>
                                        </p:tav>
                                        <p:tav tm="100000">
                                          <p:val>
                                            <p:strVal val="#ppt_w"/>
                                          </p:val>
                                        </p:tav>
                                      </p:tavLst>
                                    </p:anim>
                                    <p:anim calcmode="lin" valueType="num">
                                      <p:cBhvr>
                                        <p:cTn id="17" dur="750" fill="hold"/>
                                        <p:tgtEl>
                                          <p:spTgt spid="27"/>
                                        </p:tgtEl>
                                        <p:attrNameLst>
                                          <p:attrName>ppt_h</p:attrName>
                                        </p:attrNameLst>
                                      </p:cBhvr>
                                      <p:tavLst>
                                        <p:tav tm="0">
                                          <p:val>
                                            <p:fltVal val="0"/>
                                          </p:val>
                                        </p:tav>
                                        <p:tav tm="100000">
                                          <p:val>
                                            <p:strVal val="#ppt_h"/>
                                          </p:val>
                                        </p:tav>
                                      </p:tavLst>
                                    </p:anim>
                                    <p:animEffect transition="in" filter="fade">
                                      <p:cBhvr>
                                        <p:cTn id="18" dur="750"/>
                                        <p:tgtEl>
                                          <p:spTgt spid="27"/>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750"/>
                                        <p:tgtEl>
                                          <p:spTgt spid="16"/>
                                        </p:tgtEl>
                                        <p:attrNameLst>
                                          <p:attrName>ppt_x</p:attrName>
                                        </p:attrNameLst>
                                      </p:cBhvr>
                                      <p:tavLst>
                                        <p:tav tm="0">
                                          <p:val>
                                            <p:strVal val="#ppt_x-#ppt_w*1.125000"/>
                                          </p:val>
                                        </p:tav>
                                        <p:tav tm="100000">
                                          <p:val>
                                            <p:strVal val="#ppt_x"/>
                                          </p:val>
                                        </p:tav>
                                      </p:tavLst>
                                    </p:anim>
                                    <p:animEffect transition="in" filter="wipe(right)">
                                      <p:cBhvr>
                                        <p:cTn id="23"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62B5F3-AA26-4268-89E4-2E923DE55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59" name="组合 58">
            <a:extLst>
              <a:ext uri="{FF2B5EF4-FFF2-40B4-BE49-F238E27FC236}">
                <a16:creationId xmlns:a16="http://schemas.microsoft.com/office/drawing/2014/main" id="{ED0CB280-CE4A-421C-B495-31EB2FD9621F}"/>
              </a:ext>
            </a:extLst>
          </p:cNvPr>
          <p:cNvGrpSpPr/>
          <p:nvPr/>
        </p:nvGrpSpPr>
        <p:grpSpPr>
          <a:xfrm>
            <a:off x="392808" y="2145067"/>
            <a:ext cx="1547995" cy="2043198"/>
            <a:chOff x="854419" y="2228562"/>
            <a:chExt cx="1823073" cy="2406274"/>
          </a:xfrm>
        </p:grpSpPr>
        <p:grpSp>
          <p:nvGrpSpPr>
            <p:cNvPr id="46" name="组合 45">
              <a:extLst>
                <a:ext uri="{FF2B5EF4-FFF2-40B4-BE49-F238E27FC236}">
                  <a16:creationId xmlns:a16="http://schemas.microsoft.com/office/drawing/2014/main" id="{2B8B67C5-17E5-49CE-9923-79546901E34A}"/>
                </a:ext>
              </a:extLst>
            </p:cNvPr>
            <p:cNvGrpSpPr/>
            <p:nvPr/>
          </p:nvGrpSpPr>
          <p:grpSpPr>
            <a:xfrm>
              <a:off x="1699415" y="4059691"/>
              <a:ext cx="136606" cy="575145"/>
              <a:chOff x="-865922" y="3565277"/>
              <a:chExt cx="152847" cy="643524"/>
            </a:xfrm>
          </p:grpSpPr>
          <p:cxnSp>
            <p:nvCxnSpPr>
              <p:cNvPr id="47" name="直接连接符 46">
                <a:extLst>
                  <a:ext uri="{FF2B5EF4-FFF2-40B4-BE49-F238E27FC236}">
                    <a16:creationId xmlns:a16="http://schemas.microsoft.com/office/drawing/2014/main" id="{291E518C-49F5-4C71-A7F3-B420C5F6525B}"/>
                  </a:ext>
                </a:extLst>
              </p:cNvPr>
              <p:cNvCxnSpPr>
                <a:cxnSpLocks/>
              </p:cNvCxnSpPr>
              <p:nvPr/>
            </p:nvCxnSpPr>
            <p:spPr>
              <a:xfrm flipH="1">
                <a:off x="-790477" y="3565277"/>
                <a:ext cx="980" cy="58561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4014DCD3-E24E-499B-B8E9-083282674DCE}"/>
                  </a:ext>
                </a:extLst>
              </p:cNvPr>
              <p:cNvSpPr/>
              <p:nvPr/>
            </p:nvSpPr>
            <p:spPr>
              <a:xfrm>
                <a:off x="-865922" y="4055954"/>
                <a:ext cx="152847" cy="15284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7" name="矩形 6">
              <a:extLst>
                <a:ext uri="{FF2B5EF4-FFF2-40B4-BE49-F238E27FC236}">
                  <a16:creationId xmlns:a16="http://schemas.microsoft.com/office/drawing/2014/main" id="{88C8F634-082E-4465-A85B-266CC1881B48}"/>
                </a:ext>
              </a:extLst>
            </p:cNvPr>
            <p:cNvSpPr/>
            <p:nvPr/>
          </p:nvSpPr>
          <p:spPr>
            <a:xfrm>
              <a:off x="997854" y="2228562"/>
              <a:ext cx="1536199" cy="1887203"/>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85000"/>
                      <a:lumOff val="15000"/>
                    </a:schemeClr>
                  </a:solidFill>
                  <a:latin typeface="仓耳今楷05-6763 W05" panose="02020400000000000000" pitchFamily="18" charset="-122"/>
                  <a:ea typeface="仓耳今楷05-6763 W05" panose="02020400000000000000" pitchFamily="18" charset="-122"/>
                </a:rPr>
                <a:t>ONE</a:t>
              </a:r>
              <a:endParaRPr lang="zh-CN" altLang="en-US" sz="28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90058478-807F-43BD-92F4-C7180F987F9E}"/>
                </a:ext>
              </a:extLst>
            </p:cNvPr>
            <p:cNvSpPr/>
            <p:nvPr/>
          </p:nvSpPr>
          <p:spPr>
            <a:xfrm>
              <a:off x="854419" y="2372660"/>
              <a:ext cx="1823073" cy="1599007"/>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grpSp>
        <p:nvGrpSpPr>
          <p:cNvPr id="60" name="组合 59">
            <a:extLst>
              <a:ext uri="{FF2B5EF4-FFF2-40B4-BE49-F238E27FC236}">
                <a16:creationId xmlns:a16="http://schemas.microsoft.com/office/drawing/2014/main" id="{2A2FC172-4DCD-4D91-86AC-1BFA58626FB4}"/>
              </a:ext>
            </a:extLst>
          </p:cNvPr>
          <p:cNvGrpSpPr/>
          <p:nvPr/>
        </p:nvGrpSpPr>
        <p:grpSpPr>
          <a:xfrm>
            <a:off x="2377051" y="2145067"/>
            <a:ext cx="1547995" cy="2066504"/>
            <a:chOff x="3727804" y="2226456"/>
            <a:chExt cx="1823073" cy="2433721"/>
          </a:xfrm>
        </p:grpSpPr>
        <p:sp>
          <p:nvSpPr>
            <p:cNvPr id="11" name="矩形 10">
              <a:extLst>
                <a:ext uri="{FF2B5EF4-FFF2-40B4-BE49-F238E27FC236}">
                  <a16:creationId xmlns:a16="http://schemas.microsoft.com/office/drawing/2014/main" id="{B69F0487-F919-46DB-AC18-2B47C8B297B0}"/>
                </a:ext>
              </a:extLst>
            </p:cNvPr>
            <p:cNvSpPr/>
            <p:nvPr/>
          </p:nvSpPr>
          <p:spPr>
            <a:xfrm>
              <a:off x="3877503" y="2226456"/>
              <a:ext cx="1536199" cy="1887203"/>
            </a:xfrm>
            <a:prstGeom prst="rect">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85000"/>
                      <a:lumOff val="15000"/>
                    </a:schemeClr>
                  </a:solidFill>
                  <a:latin typeface="仓耳今楷05-6763 W05" panose="02020400000000000000" pitchFamily="18" charset="-122"/>
                  <a:ea typeface="仓耳今楷05-6763 W05" panose="02020400000000000000" pitchFamily="18" charset="-122"/>
                </a:rPr>
                <a:t>TWO</a:t>
              </a:r>
              <a:endParaRPr lang="zh-CN" altLang="en-US" sz="28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14" name="矩形 13">
              <a:extLst>
                <a:ext uri="{FF2B5EF4-FFF2-40B4-BE49-F238E27FC236}">
                  <a16:creationId xmlns:a16="http://schemas.microsoft.com/office/drawing/2014/main" id="{78C44358-B8EC-45B8-883F-8103896F6C90}"/>
                </a:ext>
              </a:extLst>
            </p:cNvPr>
            <p:cNvSpPr/>
            <p:nvPr/>
          </p:nvSpPr>
          <p:spPr>
            <a:xfrm>
              <a:off x="3727804" y="2370754"/>
              <a:ext cx="1823073" cy="1599007"/>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nvGrpSpPr>
            <p:cNvPr id="23" name="组合 22">
              <a:extLst>
                <a:ext uri="{FF2B5EF4-FFF2-40B4-BE49-F238E27FC236}">
                  <a16:creationId xmlns:a16="http://schemas.microsoft.com/office/drawing/2014/main" id="{CBE0263A-F585-4101-BCD2-AFBBF8F17655}"/>
                </a:ext>
              </a:extLst>
            </p:cNvPr>
            <p:cNvGrpSpPr/>
            <p:nvPr/>
          </p:nvGrpSpPr>
          <p:grpSpPr>
            <a:xfrm>
              <a:off x="4583189" y="4085032"/>
              <a:ext cx="136606" cy="575145"/>
              <a:chOff x="-865922" y="3565277"/>
              <a:chExt cx="152847" cy="643524"/>
            </a:xfrm>
          </p:grpSpPr>
          <p:cxnSp>
            <p:nvCxnSpPr>
              <p:cNvPr id="24" name="直接连接符 23">
                <a:extLst>
                  <a:ext uri="{FF2B5EF4-FFF2-40B4-BE49-F238E27FC236}">
                    <a16:creationId xmlns:a16="http://schemas.microsoft.com/office/drawing/2014/main" id="{F13BC290-83C2-4017-A6D6-73FC37FF8524}"/>
                  </a:ext>
                </a:extLst>
              </p:cNvPr>
              <p:cNvCxnSpPr>
                <a:cxnSpLocks/>
              </p:cNvCxnSpPr>
              <p:nvPr/>
            </p:nvCxnSpPr>
            <p:spPr>
              <a:xfrm flipH="1">
                <a:off x="-790477" y="3565277"/>
                <a:ext cx="980" cy="58561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95068775-E49A-4E9E-9C42-941E513D929F}"/>
                  </a:ext>
                </a:extLst>
              </p:cNvPr>
              <p:cNvSpPr/>
              <p:nvPr/>
            </p:nvSpPr>
            <p:spPr>
              <a:xfrm>
                <a:off x="-865922" y="4055954"/>
                <a:ext cx="152847" cy="15284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grpSp>
      <p:grpSp>
        <p:nvGrpSpPr>
          <p:cNvPr id="61" name="组合 60">
            <a:extLst>
              <a:ext uri="{FF2B5EF4-FFF2-40B4-BE49-F238E27FC236}">
                <a16:creationId xmlns:a16="http://schemas.microsoft.com/office/drawing/2014/main" id="{91F32B2B-CEC7-4A4D-9EBF-1D7DCB57D13C}"/>
              </a:ext>
            </a:extLst>
          </p:cNvPr>
          <p:cNvGrpSpPr/>
          <p:nvPr/>
        </p:nvGrpSpPr>
        <p:grpSpPr>
          <a:xfrm>
            <a:off x="4361294" y="2145067"/>
            <a:ext cx="1547994" cy="2070118"/>
            <a:chOff x="6594052" y="2226656"/>
            <a:chExt cx="1823073" cy="2437978"/>
          </a:xfrm>
        </p:grpSpPr>
        <p:sp>
          <p:nvSpPr>
            <p:cNvPr id="12" name="矩形 11">
              <a:extLst>
                <a:ext uri="{FF2B5EF4-FFF2-40B4-BE49-F238E27FC236}">
                  <a16:creationId xmlns:a16="http://schemas.microsoft.com/office/drawing/2014/main" id="{575DEFAD-B1C5-4E8E-A1A3-519B84DDCC61}"/>
                </a:ext>
              </a:extLst>
            </p:cNvPr>
            <p:cNvSpPr/>
            <p:nvPr/>
          </p:nvSpPr>
          <p:spPr>
            <a:xfrm>
              <a:off x="6745553" y="2226656"/>
              <a:ext cx="1536199" cy="1887203"/>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85000"/>
                      <a:lumOff val="15000"/>
                    </a:schemeClr>
                  </a:solidFill>
                  <a:latin typeface="仓耳今楷05-6763 W05" panose="02020400000000000000" pitchFamily="18" charset="-122"/>
                  <a:ea typeface="仓耳今楷05-6763 W05" panose="02020400000000000000" pitchFamily="18" charset="-122"/>
                </a:rPr>
                <a:t>THREE</a:t>
              </a:r>
              <a:endParaRPr lang="zh-CN" altLang="en-US" sz="28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15" name="矩形 14">
              <a:extLst>
                <a:ext uri="{FF2B5EF4-FFF2-40B4-BE49-F238E27FC236}">
                  <a16:creationId xmlns:a16="http://schemas.microsoft.com/office/drawing/2014/main" id="{FB52F8D5-9B5B-459D-B46B-C11087F8B225}"/>
                </a:ext>
              </a:extLst>
            </p:cNvPr>
            <p:cNvSpPr/>
            <p:nvPr/>
          </p:nvSpPr>
          <p:spPr>
            <a:xfrm>
              <a:off x="6594052" y="2372660"/>
              <a:ext cx="1823073" cy="1599007"/>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nvGrpSpPr>
            <p:cNvPr id="26" name="组合 25">
              <a:extLst>
                <a:ext uri="{FF2B5EF4-FFF2-40B4-BE49-F238E27FC236}">
                  <a16:creationId xmlns:a16="http://schemas.microsoft.com/office/drawing/2014/main" id="{4CF013A0-7CE0-4E8A-9C95-24A76CF8E4BB}"/>
                </a:ext>
              </a:extLst>
            </p:cNvPr>
            <p:cNvGrpSpPr/>
            <p:nvPr/>
          </p:nvGrpSpPr>
          <p:grpSpPr>
            <a:xfrm>
              <a:off x="7447700" y="4089489"/>
              <a:ext cx="136606" cy="575145"/>
              <a:chOff x="-865922" y="3565277"/>
              <a:chExt cx="152847" cy="643524"/>
            </a:xfrm>
          </p:grpSpPr>
          <p:cxnSp>
            <p:nvCxnSpPr>
              <p:cNvPr id="27" name="直接连接符 26">
                <a:extLst>
                  <a:ext uri="{FF2B5EF4-FFF2-40B4-BE49-F238E27FC236}">
                    <a16:creationId xmlns:a16="http://schemas.microsoft.com/office/drawing/2014/main" id="{A25FA4A8-8C32-4ECE-B9B0-83F30FBD9212}"/>
                  </a:ext>
                </a:extLst>
              </p:cNvPr>
              <p:cNvCxnSpPr>
                <a:cxnSpLocks/>
              </p:cNvCxnSpPr>
              <p:nvPr/>
            </p:nvCxnSpPr>
            <p:spPr>
              <a:xfrm flipH="1">
                <a:off x="-790477" y="3565277"/>
                <a:ext cx="980" cy="58561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60265935-5F0A-48E5-9591-E398ADE29B2E}"/>
                  </a:ext>
                </a:extLst>
              </p:cNvPr>
              <p:cNvSpPr/>
              <p:nvPr/>
            </p:nvSpPr>
            <p:spPr>
              <a:xfrm>
                <a:off x="-865922" y="4055954"/>
                <a:ext cx="152847" cy="15284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grpSp>
      <p:grpSp>
        <p:nvGrpSpPr>
          <p:cNvPr id="62" name="组合 61">
            <a:extLst>
              <a:ext uri="{FF2B5EF4-FFF2-40B4-BE49-F238E27FC236}">
                <a16:creationId xmlns:a16="http://schemas.microsoft.com/office/drawing/2014/main" id="{D72FA6D7-16B5-486B-A5F0-CF6481B6453D}"/>
              </a:ext>
            </a:extLst>
          </p:cNvPr>
          <p:cNvGrpSpPr/>
          <p:nvPr/>
        </p:nvGrpSpPr>
        <p:grpSpPr>
          <a:xfrm>
            <a:off x="6345536" y="2145067"/>
            <a:ext cx="1547995" cy="2092090"/>
            <a:chOff x="9466866" y="2226656"/>
            <a:chExt cx="1823073" cy="2463854"/>
          </a:xfrm>
        </p:grpSpPr>
        <p:sp>
          <p:nvSpPr>
            <p:cNvPr id="13" name="矩形 12">
              <a:extLst>
                <a:ext uri="{FF2B5EF4-FFF2-40B4-BE49-F238E27FC236}">
                  <a16:creationId xmlns:a16="http://schemas.microsoft.com/office/drawing/2014/main" id="{9F6070FE-54B6-49FD-B572-C7DE55C32773}"/>
                </a:ext>
              </a:extLst>
            </p:cNvPr>
            <p:cNvSpPr/>
            <p:nvPr/>
          </p:nvSpPr>
          <p:spPr>
            <a:xfrm>
              <a:off x="9611266" y="2226656"/>
              <a:ext cx="1536199" cy="1887203"/>
            </a:xfrm>
            <a:prstGeom prst="rect">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85000"/>
                      <a:lumOff val="15000"/>
                    </a:schemeClr>
                  </a:solidFill>
                  <a:latin typeface="仓耳今楷05-6763 W05" panose="02020400000000000000" pitchFamily="18" charset="-122"/>
                  <a:ea typeface="仓耳今楷05-6763 W05" panose="02020400000000000000" pitchFamily="18" charset="-122"/>
                </a:rPr>
                <a:t>FOUR</a:t>
              </a:r>
              <a:endParaRPr lang="zh-CN" altLang="en-US" sz="28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16" name="矩形 15">
              <a:extLst>
                <a:ext uri="{FF2B5EF4-FFF2-40B4-BE49-F238E27FC236}">
                  <a16:creationId xmlns:a16="http://schemas.microsoft.com/office/drawing/2014/main" id="{D1D40DC1-7358-4124-A998-32E20E4CCE4C}"/>
                </a:ext>
              </a:extLst>
            </p:cNvPr>
            <p:cNvSpPr/>
            <p:nvPr/>
          </p:nvSpPr>
          <p:spPr>
            <a:xfrm>
              <a:off x="9466866" y="2370754"/>
              <a:ext cx="1823073" cy="1599007"/>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nvGrpSpPr>
            <p:cNvPr id="29" name="组合 28">
              <a:extLst>
                <a:ext uri="{FF2B5EF4-FFF2-40B4-BE49-F238E27FC236}">
                  <a16:creationId xmlns:a16="http://schemas.microsoft.com/office/drawing/2014/main" id="{C8DD1DD6-9A63-44D8-9D8A-CA843435135D}"/>
                </a:ext>
              </a:extLst>
            </p:cNvPr>
            <p:cNvGrpSpPr/>
            <p:nvPr/>
          </p:nvGrpSpPr>
          <p:grpSpPr>
            <a:xfrm>
              <a:off x="10312050" y="4115365"/>
              <a:ext cx="136606" cy="575145"/>
              <a:chOff x="-865922" y="3565277"/>
              <a:chExt cx="152847" cy="643524"/>
            </a:xfrm>
          </p:grpSpPr>
          <p:cxnSp>
            <p:nvCxnSpPr>
              <p:cNvPr id="30" name="直接连接符 29">
                <a:extLst>
                  <a:ext uri="{FF2B5EF4-FFF2-40B4-BE49-F238E27FC236}">
                    <a16:creationId xmlns:a16="http://schemas.microsoft.com/office/drawing/2014/main" id="{5ADED967-A110-4D0B-BB59-998BFB308874}"/>
                  </a:ext>
                </a:extLst>
              </p:cNvPr>
              <p:cNvCxnSpPr>
                <a:cxnSpLocks/>
              </p:cNvCxnSpPr>
              <p:nvPr/>
            </p:nvCxnSpPr>
            <p:spPr>
              <a:xfrm flipH="1">
                <a:off x="-790477" y="3565277"/>
                <a:ext cx="980" cy="58561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A79A262B-63FA-4B5E-80F8-51F693B5D4E4}"/>
                  </a:ext>
                </a:extLst>
              </p:cNvPr>
              <p:cNvSpPr/>
              <p:nvPr/>
            </p:nvSpPr>
            <p:spPr>
              <a:xfrm>
                <a:off x="-865922" y="4055954"/>
                <a:ext cx="152847" cy="15284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grpSp>
      <p:sp>
        <p:nvSpPr>
          <p:cNvPr id="33" name="矩形 32">
            <a:extLst>
              <a:ext uri="{FF2B5EF4-FFF2-40B4-BE49-F238E27FC236}">
                <a16:creationId xmlns:a16="http://schemas.microsoft.com/office/drawing/2014/main" id="{8B7A73C5-D047-4743-8BFB-4AC825F3481E}"/>
              </a:ext>
            </a:extLst>
          </p:cNvPr>
          <p:cNvSpPr/>
          <p:nvPr/>
        </p:nvSpPr>
        <p:spPr>
          <a:xfrm>
            <a:off x="-47480" y="4179160"/>
            <a:ext cx="2446260" cy="594071"/>
          </a:xfrm>
          <a:prstGeom prst="rect">
            <a:avLst/>
          </a:prstGeom>
        </p:spPr>
        <p:txBody>
          <a:bodyPr vert="horz" lIns="91440" tIns="45720" rIns="91440" bIns="45720" rtlCol="0" anchor="b">
            <a:normAutofit/>
          </a:bodyPr>
          <a:lstStyle/>
          <a:p>
            <a:pPr algn="ctr">
              <a:lnSpc>
                <a:spcPct val="90000"/>
              </a:lnSpc>
              <a:spcBef>
                <a:spcPct val="0"/>
              </a:spcBef>
            </a:pP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项目背景</a:t>
            </a:r>
          </a:p>
        </p:txBody>
      </p:sp>
      <p:sp>
        <p:nvSpPr>
          <p:cNvPr id="35" name="矩形 34">
            <a:extLst>
              <a:ext uri="{FF2B5EF4-FFF2-40B4-BE49-F238E27FC236}">
                <a16:creationId xmlns:a16="http://schemas.microsoft.com/office/drawing/2014/main" id="{9A9B5FAF-BE6A-43C7-B486-CC7E605D3FDA}"/>
              </a:ext>
            </a:extLst>
          </p:cNvPr>
          <p:cNvSpPr/>
          <p:nvPr/>
        </p:nvSpPr>
        <p:spPr>
          <a:xfrm>
            <a:off x="1982780" y="4228856"/>
            <a:ext cx="2373273" cy="523392"/>
          </a:xfrm>
          <a:prstGeom prst="rect">
            <a:avLst/>
          </a:prstGeom>
        </p:spPr>
        <p:txBody>
          <a:bodyPr vert="horz" lIns="91440" tIns="45720" rIns="91440" bIns="45720" rtlCol="0" anchor="b">
            <a:normAutofit/>
          </a:bodyPr>
          <a:lstStyle/>
          <a:p>
            <a:pPr algn="ctr">
              <a:lnSpc>
                <a:spcPct val="90000"/>
              </a:lnSpc>
              <a:spcBef>
                <a:spcPct val="0"/>
              </a:spcBef>
            </a:pP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项目描述</a:t>
            </a:r>
          </a:p>
        </p:txBody>
      </p:sp>
      <p:sp>
        <p:nvSpPr>
          <p:cNvPr id="37" name="矩形 36">
            <a:extLst>
              <a:ext uri="{FF2B5EF4-FFF2-40B4-BE49-F238E27FC236}">
                <a16:creationId xmlns:a16="http://schemas.microsoft.com/office/drawing/2014/main" id="{B0452D5D-1B75-4EB8-A8C9-0AA1890A8BAD}"/>
              </a:ext>
            </a:extLst>
          </p:cNvPr>
          <p:cNvSpPr/>
          <p:nvPr/>
        </p:nvSpPr>
        <p:spPr>
          <a:xfrm>
            <a:off x="7997751" y="4237938"/>
            <a:ext cx="2373273" cy="523392"/>
          </a:xfrm>
          <a:prstGeom prst="rect">
            <a:avLst/>
          </a:prstGeom>
        </p:spPr>
        <p:txBody>
          <a:bodyPr vert="horz" lIns="91440" tIns="45720" rIns="91440" bIns="45720" rtlCol="0" anchor="b">
            <a:noAutofit/>
          </a:bodyPr>
          <a:lstStyle/>
          <a:p>
            <a:pPr algn="ctr">
              <a:lnSpc>
                <a:spcPct val="90000"/>
              </a:lnSpc>
              <a:spcBef>
                <a:spcPct val="0"/>
              </a:spcBef>
            </a:pP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项目设计 </a:t>
            </a:r>
          </a:p>
        </p:txBody>
      </p:sp>
      <p:sp>
        <p:nvSpPr>
          <p:cNvPr id="38" name="矩形 37">
            <a:extLst>
              <a:ext uri="{FF2B5EF4-FFF2-40B4-BE49-F238E27FC236}">
                <a16:creationId xmlns:a16="http://schemas.microsoft.com/office/drawing/2014/main" id="{F159C479-56B5-4E38-8BA4-EEB03E725A02}"/>
              </a:ext>
            </a:extLst>
          </p:cNvPr>
          <p:cNvSpPr/>
          <p:nvPr/>
        </p:nvSpPr>
        <p:spPr>
          <a:xfrm>
            <a:off x="251480" y="5465272"/>
            <a:ext cx="1830647" cy="327397"/>
          </a:xfrm>
          <a:prstGeom prst="rect">
            <a:avLst/>
          </a:prstGeom>
        </p:spPr>
        <p:txBody>
          <a:bodyPr wrap="square">
            <a:spAutoFit/>
          </a:bodyPr>
          <a:lstStyle/>
          <a:p>
            <a:pPr algn="ctr">
              <a:lnSpc>
                <a:spcPts val="2000"/>
              </a:lnSpc>
            </a:pPr>
            <a:r>
              <a:rPr lang="en-US" altLang="zh-CN" sz="1400" dirty="0">
                <a:solidFill>
                  <a:srgbClr val="333333"/>
                </a:solidFill>
                <a:latin typeface="Microsoft YaHei" panose="020B0503020204020204" pitchFamily="34" charset="-122"/>
                <a:ea typeface="Microsoft YaHei" panose="020B0503020204020204" pitchFamily="34" charset="-122"/>
              </a:rPr>
              <a:t>Background</a:t>
            </a:r>
            <a:endParaRPr lang="zh-CN" altLang="en-US" sz="1400" dirty="0">
              <a:solidFill>
                <a:srgbClr val="333333"/>
              </a:solidFill>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id="{4A3FA2C7-BB7E-403D-8FEB-7C38DB082D9D}"/>
              </a:ext>
            </a:extLst>
          </p:cNvPr>
          <p:cNvSpPr/>
          <p:nvPr/>
        </p:nvSpPr>
        <p:spPr>
          <a:xfrm>
            <a:off x="6230631" y="5465272"/>
            <a:ext cx="1830647" cy="327397"/>
          </a:xfrm>
          <a:prstGeom prst="rect">
            <a:avLst/>
          </a:prstGeom>
        </p:spPr>
        <p:txBody>
          <a:bodyPr wrap="square">
            <a:spAutoFit/>
          </a:bodyPr>
          <a:lstStyle/>
          <a:p>
            <a:pPr algn="ctr">
              <a:lnSpc>
                <a:spcPts val="2000"/>
              </a:lnSpc>
            </a:pPr>
            <a:r>
              <a:rPr lang="en-US" altLang="zh-CN" sz="1400" dirty="0">
                <a:solidFill>
                  <a:srgbClr val="333333"/>
                </a:solidFill>
                <a:latin typeface="Microsoft YaHei" panose="020B0503020204020204" pitchFamily="34" charset="-122"/>
                <a:ea typeface="Microsoft YaHei" panose="020B0503020204020204" pitchFamily="34" charset="-122"/>
              </a:rPr>
              <a:t>Progress and plan</a:t>
            </a:r>
            <a:endParaRPr lang="zh-CN" altLang="en-US" sz="1400" dirty="0">
              <a:solidFill>
                <a:srgbClr val="333333"/>
              </a:solidFill>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41ED81F4-C7EE-4AF0-BF80-DCF0A9E61424}"/>
              </a:ext>
            </a:extLst>
          </p:cNvPr>
          <p:cNvSpPr/>
          <p:nvPr/>
        </p:nvSpPr>
        <p:spPr>
          <a:xfrm>
            <a:off x="3993470" y="5465272"/>
            <a:ext cx="2297335" cy="327397"/>
          </a:xfrm>
          <a:prstGeom prst="rect">
            <a:avLst/>
          </a:prstGeom>
        </p:spPr>
        <p:txBody>
          <a:bodyPr wrap="square">
            <a:spAutoFit/>
          </a:bodyPr>
          <a:lstStyle/>
          <a:p>
            <a:pPr algn="ctr">
              <a:lnSpc>
                <a:spcPts val="2000"/>
              </a:lnSpc>
            </a:pPr>
            <a:r>
              <a:rPr lang="en-US" altLang="zh-CN" sz="1400" dirty="0">
                <a:solidFill>
                  <a:srgbClr val="333333"/>
                </a:solidFill>
                <a:latin typeface="Microsoft YaHei" panose="020B0503020204020204" pitchFamily="34" charset="-122"/>
                <a:ea typeface="Microsoft YaHei" panose="020B0503020204020204" pitchFamily="34" charset="-122"/>
              </a:rPr>
              <a:t>Products and Services</a:t>
            </a:r>
            <a:endParaRPr lang="zh-CN" altLang="en-US" sz="1400" dirty="0">
              <a:solidFill>
                <a:srgbClr val="333333"/>
              </a:solidFill>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0CFDEDAE-2724-4EB0-8BE1-E84B3137D771}"/>
              </a:ext>
            </a:extLst>
          </p:cNvPr>
          <p:cNvSpPr/>
          <p:nvPr/>
        </p:nvSpPr>
        <p:spPr>
          <a:xfrm>
            <a:off x="2188046" y="5465272"/>
            <a:ext cx="1830647" cy="327397"/>
          </a:xfrm>
          <a:prstGeom prst="rect">
            <a:avLst/>
          </a:prstGeom>
        </p:spPr>
        <p:txBody>
          <a:bodyPr wrap="square">
            <a:spAutoFit/>
          </a:bodyPr>
          <a:lstStyle/>
          <a:p>
            <a:pPr algn="ctr">
              <a:lnSpc>
                <a:spcPts val="2000"/>
              </a:lnSpc>
            </a:pPr>
            <a:r>
              <a:rPr lang="en-US" altLang="zh-CN" sz="1400" dirty="0">
                <a:solidFill>
                  <a:srgbClr val="333333"/>
                </a:solidFill>
                <a:latin typeface="Microsoft YaHei" panose="020B0503020204020204" pitchFamily="34" charset="-122"/>
                <a:ea typeface="Microsoft YaHei" panose="020B0503020204020204" pitchFamily="34" charset="-122"/>
              </a:rPr>
              <a:t>Description</a:t>
            </a:r>
            <a:endParaRPr lang="zh-CN" altLang="en-US" sz="1400" dirty="0">
              <a:solidFill>
                <a:srgbClr val="333333"/>
              </a:solidFill>
              <a:latin typeface="Microsoft YaHei" panose="020B0503020204020204" pitchFamily="34" charset="-122"/>
              <a:ea typeface="Microsoft YaHei" panose="020B0503020204020204" pitchFamily="34" charset="-122"/>
            </a:endParaRPr>
          </a:p>
        </p:txBody>
      </p:sp>
      <p:sp>
        <p:nvSpPr>
          <p:cNvPr id="52" name="文本框 51">
            <a:extLst>
              <a:ext uri="{FF2B5EF4-FFF2-40B4-BE49-F238E27FC236}">
                <a16:creationId xmlns:a16="http://schemas.microsoft.com/office/drawing/2014/main" id="{8EBC7D55-CFA7-47B9-8ABE-EF4A3406887A}"/>
              </a:ext>
            </a:extLst>
          </p:cNvPr>
          <p:cNvSpPr txBox="1"/>
          <p:nvPr/>
        </p:nvSpPr>
        <p:spPr>
          <a:xfrm>
            <a:off x="3868697" y="937514"/>
            <a:ext cx="4454606" cy="707886"/>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i="0" u="none" strike="noStrike" kern="1200" cap="none" spc="0" normalizeH="0" baseline="0" noProof="0" dirty="0">
                <a:ln>
                  <a:noFill/>
                </a:ln>
                <a:solidFill>
                  <a:prstClr val="black">
                    <a:lumMod val="85000"/>
                    <a:lumOff val="15000"/>
                  </a:prstClr>
                </a:solidFill>
                <a:effectLst/>
                <a:uLnTx/>
                <a:uFillTx/>
                <a:latin typeface="仓耳今楷05-6763 W05" panose="02020400000000000000" pitchFamily="18" charset="-122"/>
                <a:ea typeface="仓耳今楷05-6763 W05" panose="02020400000000000000" pitchFamily="18" charset="-122"/>
              </a:rPr>
              <a:t>目录</a:t>
            </a:r>
            <a:r>
              <a:rPr kumimoji="0" lang="en-US" altLang="zh-CN" sz="4000" i="0" u="none" strike="noStrike" kern="1200" cap="none" spc="0" normalizeH="0" baseline="0" noProof="0" dirty="0">
                <a:ln>
                  <a:noFill/>
                </a:ln>
                <a:solidFill>
                  <a:prstClr val="black">
                    <a:lumMod val="85000"/>
                    <a:lumOff val="15000"/>
                  </a:prstClr>
                </a:solidFill>
                <a:effectLst/>
                <a:uLnTx/>
                <a:uFillTx/>
                <a:latin typeface="仓耳今楷05-6763 W05" panose="02020400000000000000" pitchFamily="18" charset="-122"/>
                <a:ea typeface="仓耳今楷05-6763 W05" panose="02020400000000000000" pitchFamily="18" charset="-122"/>
              </a:rPr>
              <a:t>/</a:t>
            </a:r>
            <a:r>
              <a:rPr kumimoji="0" lang="en-US" altLang="zh-CN" sz="4000" i="1" u="none" strike="noStrike" kern="1200" cap="none" spc="0" normalizeH="0" baseline="0" noProof="0" dirty="0">
                <a:ln>
                  <a:noFill/>
                </a:ln>
                <a:solidFill>
                  <a:prstClr val="black">
                    <a:lumMod val="85000"/>
                    <a:lumOff val="15000"/>
                  </a:prstClr>
                </a:solidFill>
                <a:effectLst/>
                <a:uLnTx/>
                <a:uFillTx/>
                <a:latin typeface="仓耳今楷05-6763 W05" panose="02020400000000000000" pitchFamily="18" charset="-122"/>
                <a:ea typeface="仓耳今楷05-6763 W05" panose="02020400000000000000" pitchFamily="18" charset="-122"/>
              </a:rPr>
              <a:t>CONTENTS</a:t>
            </a:r>
            <a:endParaRPr kumimoji="0" lang="zh-CN" altLang="en-US" sz="4000" i="1" u="none" strike="noStrike" kern="1200" cap="none" spc="0" normalizeH="0" baseline="0" noProof="0" dirty="0">
              <a:ln>
                <a:noFill/>
              </a:ln>
              <a:solidFill>
                <a:prstClr val="black">
                  <a:lumMod val="85000"/>
                  <a:lumOff val="15000"/>
                </a:prstClr>
              </a:solidFill>
              <a:effectLst/>
              <a:uLnTx/>
              <a:uFillTx/>
              <a:latin typeface="仓耳今楷05-6763 W05" panose="02020400000000000000" pitchFamily="18" charset="-122"/>
              <a:ea typeface="仓耳今楷05-6763 W05" panose="02020400000000000000" pitchFamily="18" charset="-122"/>
            </a:endParaRPr>
          </a:p>
        </p:txBody>
      </p:sp>
      <p:grpSp>
        <p:nvGrpSpPr>
          <p:cNvPr id="2" name="组合 1">
            <a:extLst>
              <a:ext uri="{FF2B5EF4-FFF2-40B4-BE49-F238E27FC236}">
                <a16:creationId xmlns:a16="http://schemas.microsoft.com/office/drawing/2014/main" id="{0D8B5090-466C-4A07-CD2E-E522B57F7FC0}"/>
              </a:ext>
            </a:extLst>
          </p:cNvPr>
          <p:cNvGrpSpPr/>
          <p:nvPr/>
        </p:nvGrpSpPr>
        <p:grpSpPr>
          <a:xfrm>
            <a:off x="8329779" y="2145067"/>
            <a:ext cx="1547994" cy="2070118"/>
            <a:chOff x="6594052" y="2226656"/>
            <a:chExt cx="1823073" cy="2437978"/>
          </a:xfrm>
        </p:grpSpPr>
        <p:sp>
          <p:nvSpPr>
            <p:cNvPr id="3" name="矩形 2">
              <a:extLst>
                <a:ext uri="{FF2B5EF4-FFF2-40B4-BE49-F238E27FC236}">
                  <a16:creationId xmlns:a16="http://schemas.microsoft.com/office/drawing/2014/main" id="{15193F31-1A10-8223-7A93-FEEC97C3E596}"/>
                </a:ext>
              </a:extLst>
            </p:cNvPr>
            <p:cNvSpPr/>
            <p:nvPr/>
          </p:nvSpPr>
          <p:spPr>
            <a:xfrm>
              <a:off x="6745553" y="2226656"/>
              <a:ext cx="1536199" cy="1887203"/>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85000"/>
                      <a:lumOff val="15000"/>
                    </a:schemeClr>
                  </a:solidFill>
                  <a:latin typeface="仓耳今楷05-6763 W05" panose="02020400000000000000" pitchFamily="18" charset="-122"/>
                  <a:ea typeface="仓耳今楷05-6763 W05" panose="02020400000000000000" pitchFamily="18" charset="-122"/>
                </a:rPr>
                <a:t>FIVE</a:t>
              </a:r>
              <a:endParaRPr lang="zh-CN" altLang="en-US" sz="28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5" name="矩形 4">
              <a:extLst>
                <a:ext uri="{FF2B5EF4-FFF2-40B4-BE49-F238E27FC236}">
                  <a16:creationId xmlns:a16="http://schemas.microsoft.com/office/drawing/2014/main" id="{E07B6384-E0D7-3B48-3482-79687DC552CB}"/>
                </a:ext>
              </a:extLst>
            </p:cNvPr>
            <p:cNvSpPr/>
            <p:nvPr/>
          </p:nvSpPr>
          <p:spPr>
            <a:xfrm>
              <a:off x="6594052" y="2372660"/>
              <a:ext cx="1823073" cy="1599007"/>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nvGrpSpPr>
            <p:cNvPr id="8" name="组合 7">
              <a:extLst>
                <a:ext uri="{FF2B5EF4-FFF2-40B4-BE49-F238E27FC236}">
                  <a16:creationId xmlns:a16="http://schemas.microsoft.com/office/drawing/2014/main" id="{A8573EE4-DB4D-C42F-BB08-C3022FEBDC0C}"/>
                </a:ext>
              </a:extLst>
            </p:cNvPr>
            <p:cNvGrpSpPr/>
            <p:nvPr/>
          </p:nvGrpSpPr>
          <p:grpSpPr>
            <a:xfrm>
              <a:off x="7447700" y="4089489"/>
              <a:ext cx="136606" cy="575145"/>
              <a:chOff x="-865922" y="3565277"/>
              <a:chExt cx="152847" cy="643524"/>
            </a:xfrm>
          </p:grpSpPr>
          <p:cxnSp>
            <p:nvCxnSpPr>
              <p:cNvPr id="9" name="直接连接符 8">
                <a:extLst>
                  <a:ext uri="{FF2B5EF4-FFF2-40B4-BE49-F238E27FC236}">
                    <a16:creationId xmlns:a16="http://schemas.microsoft.com/office/drawing/2014/main" id="{3DC60435-DBC7-60D4-E128-595A14A65579}"/>
                  </a:ext>
                </a:extLst>
              </p:cNvPr>
              <p:cNvCxnSpPr>
                <a:cxnSpLocks/>
              </p:cNvCxnSpPr>
              <p:nvPr/>
            </p:nvCxnSpPr>
            <p:spPr>
              <a:xfrm flipH="1">
                <a:off x="-790477" y="3565277"/>
                <a:ext cx="980" cy="58561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25CF8872-6ADF-CA32-2572-9DE5C23FFA11}"/>
                  </a:ext>
                </a:extLst>
              </p:cNvPr>
              <p:cNvSpPr/>
              <p:nvPr/>
            </p:nvSpPr>
            <p:spPr>
              <a:xfrm>
                <a:off x="-865922" y="4055954"/>
                <a:ext cx="152847" cy="15284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grpSp>
      <p:sp>
        <p:nvSpPr>
          <p:cNvPr id="17" name="矩形 16">
            <a:extLst>
              <a:ext uri="{FF2B5EF4-FFF2-40B4-BE49-F238E27FC236}">
                <a16:creationId xmlns:a16="http://schemas.microsoft.com/office/drawing/2014/main" id="{BC2C3BAB-DB66-3ABF-32B3-331F025C1D94}"/>
              </a:ext>
            </a:extLst>
          </p:cNvPr>
          <p:cNvSpPr/>
          <p:nvPr/>
        </p:nvSpPr>
        <p:spPr>
          <a:xfrm>
            <a:off x="5198265" y="4578038"/>
            <a:ext cx="3895381" cy="523392"/>
          </a:xfrm>
          <a:prstGeom prst="rect">
            <a:avLst/>
          </a:prstGeom>
        </p:spPr>
        <p:txBody>
          <a:bodyPr vert="horz" lIns="91440" tIns="45720" rIns="91440" bIns="45720" rtlCol="0" anchor="b">
            <a:noAutofit/>
          </a:bodyPr>
          <a:lstStyle/>
          <a:p>
            <a:pPr algn="ctr">
              <a:lnSpc>
                <a:spcPct val="90000"/>
              </a:lnSpc>
              <a:spcBef>
                <a:spcPct val="0"/>
              </a:spcBef>
            </a:pP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项目进程</a:t>
            </a:r>
            <a:endPar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a:p>
            <a:pPr algn="ctr">
              <a:lnSpc>
                <a:spcPct val="90000"/>
              </a:lnSpc>
              <a:spcBef>
                <a:spcPct val="0"/>
              </a:spcBef>
            </a:pP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与计划 </a:t>
            </a:r>
          </a:p>
        </p:txBody>
      </p:sp>
      <p:grpSp>
        <p:nvGrpSpPr>
          <p:cNvPr id="18" name="组合 17">
            <a:extLst>
              <a:ext uri="{FF2B5EF4-FFF2-40B4-BE49-F238E27FC236}">
                <a16:creationId xmlns:a16="http://schemas.microsoft.com/office/drawing/2014/main" id="{01D0DF51-A4EF-ABDD-A7D1-932099CB41C3}"/>
              </a:ext>
            </a:extLst>
          </p:cNvPr>
          <p:cNvGrpSpPr/>
          <p:nvPr/>
        </p:nvGrpSpPr>
        <p:grpSpPr>
          <a:xfrm>
            <a:off x="10314019" y="2145067"/>
            <a:ext cx="1547995" cy="2092090"/>
            <a:chOff x="9466866" y="2226656"/>
            <a:chExt cx="1823073" cy="2463854"/>
          </a:xfrm>
        </p:grpSpPr>
        <p:sp>
          <p:nvSpPr>
            <p:cNvPr id="19" name="矩形 18">
              <a:extLst>
                <a:ext uri="{FF2B5EF4-FFF2-40B4-BE49-F238E27FC236}">
                  <a16:creationId xmlns:a16="http://schemas.microsoft.com/office/drawing/2014/main" id="{3B6324E2-7DAB-8D9B-0CA3-2BD70979131C}"/>
                </a:ext>
              </a:extLst>
            </p:cNvPr>
            <p:cNvSpPr/>
            <p:nvPr/>
          </p:nvSpPr>
          <p:spPr>
            <a:xfrm>
              <a:off x="9611266" y="2226656"/>
              <a:ext cx="1536199" cy="1887203"/>
            </a:xfrm>
            <a:prstGeom prst="rect">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85000"/>
                      <a:lumOff val="15000"/>
                    </a:schemeClr>
                  </a:solidFill>
                  <a:latin typeface="仓耳今楷05-6763 W05" panose="02020400000000000000" pitchFamily="18" charset="-122"/>
                  <a:ea typeface="仓耳今楷05-6763 W05" panose="02020400000000000000" pitchFamily="18" charset="-122"/>
                </a:rPr>
                <a:t>SIX</a:t>
              </a:r>
              <a:endParaRPr lang="zh-CN" altLang="en-US" sz="28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20" name="矩形 19">
              <a:extLst>
                <a:ext uri="{FF2B5EF4-FFF2-40B4-BE49-F238E27FC236}">
                  <a16:creationId xmlns:a16="http://schemas.microsoft.com/office/drawing/2014/main" id="{A5149D45-13BD-36FB-0EE2-8632C0AFAEE5}"/>
                </a:ext>
              </a:extLst>
            </p:cNvPr>
            <p:cNvSpPr/>
            <p:nvPr/>
          </p:nvSpPr>
          <p:spPr>
            <a:xfrm>
              <a:off x="9466866" y="2370754"/>
              <a:ext cx="1823073" cy="1599007"/>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nvGrpSpPr>
            <p:cNvPr id="21" name="组合 20">
              <a:extLst>
                <a:ext uri="{FF2B5EF4-FFF2-40B4-BE49-F238E27FC236}">
                  <a16:creationId xmlns:a16="http://schemas.microsoft.com/office/drawing/2014/main" id="{F8C22956-EC0D-86CC-26ED-192C3154079C}"/>
                </a:ext>
              </a:extLst>
            </p:cNvPr>
            <p:cNvGrpSpPr/>
            <p:nvPr/>
          </p:nvGrpSpPr>
          <p:grpSpPr>
            <a:xfrm>
              <a:off x="10312050" y="4115365"/>
              <a:ext cx="136606" cy="575145"/>
              <a:chOff x="-865922" y="3565277"/>
              <a:chExt cx="152847" cy="643524"/>
            </a:xfrm>
          </p:grpSpPr>
          <p:cxnSp>
            <p:nvCxnSpPr>
              <p:cNvPr id="22" name="直接连接符 21">
                <a:extLst>
                  <a:ext uri="{FF2B5EF4-FFF2-40B4-BE49-F238E27FC236}">
                    <a16:creationId xmlns:a16="http://schemas.microsoft.com/office/drawing/2014/main" id="{3D73746D-836A-EA5C-ACDD-E5D876EA01EB}"/>
                  </a:ext>
                </a:extLst>
              </p:cNvPr>
              <p:cNvCxnSpPr>
                <a:cxnSpLocks/>
              </p:cNvCxnSpPr>
              <p:nvPr/>
            </p:nvCxnSpPr>
            <p:spPr>
              <a:xfrm flipH="1">
                <a:off x="-790477" y="3565277"/>
                <a:ext cx="980" cy="58561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0937F9D3-A8CE-85A7-DF44-62F5F4A5000D}"/>
                  </a:ext>
                </a:extLst>
              </p:cNvPr>
              <p:cNvSpPr/>
              <p:nvPr/>
            </p:nvSpPr>
            <p:spPr>
              <a:xfrm>
                <a:off x="-865922" y="4055954"/>
                <a:ext cx="152847" cy="15284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grpSp>
      <p:sp>
        <p:nvSpPr>
          <p:cNvPr id="34" name="矩形 33">
            <a:extLst>
              <a:ext uri="{FF2B5EF4-FFF2-40B4-BE49-F238E27FC236}">
                <a16:creationId xmlns:a16="http://schemas.microsoft.com/office/drawing/2014/main" id="{52FFF532-50F6-F4FF-CE62-713B3223D290}"/>
              </a:ext>
            </a:extLst>
          </p:cNvPr>
          <p:cNvSpPr/>
          <p:nvPr/>
        </p:nvSpPr>
        <p:spPr>
          <a:xfrm>
            <a:off x="9773265" y="4558615"/>
            <a:ext cx="2629502" cy="523392"/>
          </a:xfrm>
          <a:prstGeom prst="rect">
            <a:avLst/>
          </a:prstGeom>
        </p:spPr>
        <p:txBody>
          <a:bodyPr vert="horz" lIns="91440" tIns="45720" rIns="91440" bIns="45720" rtlCol="0" anchor="b">
            <a:noAutofit/>
          </a:bodyPr>
          <a:lstStyle/>
          <a:p>
            <a:pPr algn="ctr">
              <a:lnSpc>
                <a:spcPct val="90000"/>
              </a:lnSpc>
              <a:spcBef>
                <a:spcPct val="0"/>
              </a:spcBef>
            </a:pP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项目监测</a:t>
            </a:r>
            <a:endPar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a:p>
            <a:pPr algn="ctr">
              <a:lnSpc>
                <a:spcPct val="90000"/>
              </a:lnSpc>
              <a:spcBef>
                <a:spcPct val="0"/>
              </a:spcBef>
            </a:pP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与评估 </a:t>
            </a:r>
          </a:p>
        </p:txBody>
      </p:sp>
      <p:sp>
        <p:nvSpPr>
          <p:cNvPr id="39" name="矩形 38">
            <a:extLst>
              <a:ext uri="{FF2B5EF4-FFF2-40B4-BE49-F238E27FC236}">
                <a16:creationId xmlns:a16="http://schemas.microsoft.com/office/drawing/2014/main" id="{A06FF922-CE12-9C9C-1C05-5278496D5418}"/>
              </a:ext>
            </a:extLst>
          </p:cNvPr>
          <p:cNvSpPr/>
          <p:nvPr/>
        </p:nvSpPr>
        <p:spPr>
          <a:xfrm>
            <a:off x="3250575" y="4567575"/>
            <a:ext cx="3895381" cy="523392"/>
          </a:xfrm>
          <a:prstGeom prst="rect">
            <a:avLst/>
          </a:prstGeom>
        </p:spPr>
        <p:txBody>
          <a:bodyPr vert="horz" lIns="91440" tIns="45720" rIns="91440" bIns="45720" rtlCol="0" anchor="b">
            <a:noAutofit/>
          </a:bodyPr>
          <a:lstStyle/>
          <a:p>
            <a:pPr algn="ctr">
              <a:lnSpc>
                <a:spcPct val="90000"/>
              </a:lnSpc>
              <a:spcBef>
                <a:spcPct val="0"/>
              </a:spcBef>
            </a:pP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项目产品</a:t>
            </a:r>
            <a:endPar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a:p>
            <a:pPr algn="ctr">
              <a:lnSpc>
                <a:spcPct val="90000"/>
              </a:lnSpc>
              <a:spcBef>
                <a:spcPct val="0"/>
              </a:spcBef>
            </a:pP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与服务</a:t>
            </a:r>
          </a:p>
        </p:txBody>
      </p:sp>
      <p:sp>
        <p:nvSpPr>
          <p:cNvPr id="43" name="矩形 42">
            <a:extLst>
              <a:ext uri="{FF2B5EF4-FFF2-40B4-BE49-F238E27FC236}">
                <a16:creationId xmlns:a16="http://schemas.microsoft.com/office/drawing/2014/main" id="{98C717FD-346B-11A4-03FB-D1B3BD188E10}"/>
              </a:ext>
            </a:extLst>
          </p:cNvPr>
          <p:cNvSpPr/>
          <p:nvPr/>
        </p:nvSpPr>
        <p:spPr>
          <a:xfrm>
            <a:off x="8188452" y="5465272"/>
            <a:ext cx="1830647" cy="327397"/>
          </a:xfrm>
          <a:prstGeom prst="rect">
            <a:avLst/>
          </a:prstGeom>
        </p:spPr>
        <p:txBody>
          <a:bodyPr wrap="square">
            <a:spAutoFit/>
          </a:bodyPr>
          <a:lstStyle/>
          <a:p>
            <a:pPr algn="ctr">
              <a:lnSpc>
                <a:spcPts val="2000"/>
              </a:lnSpc>
            </a:pPr>
            <a:r>
              <a:rPr lang="en-US" altLang="zh-CN" sz="1400" dirty="0">
                <a:solidFill>
                  <a:srgbClr val="333333"/>
                </a:solidFill>
                <a:latin typeface="Microsoft YaHei" panose="020B0503020204020204" pitchFamily="34" charset="-122"/>
                <a:ea typeface="Microsoft YaHei" panose="020B0503020204020204" pitchFamily="34" charset="-122"/>
              </a:rPr>
              <a:t>Design</a:t>
            </a:r>
            <a:endParaRPr lang="zh-CN" altLang="en-US" sz="1400" dirty="0">
              <a:solidFill>
                <a:srgbClr val="333333"/>
              </a:solidFill>
              <a:latin typeface="Microsoft YaHei" panose="020B0503020204020204" pitchFamily="34" charset="-122"/>
              <a:ea typeface="Microsoft YaHei" panose="020B0503020204020204" pitchFamily="34" charset="-122"/>
            </a:endParaRPr>
          </a:p>
        </p:txBody>
      </p:sp>
      <p:sp>
        <p:nvSpPr>
          <p:cNvPr id="45" name="矩形 44">
            <a:extLst>
              <a:ext uri="{FF2B5EF4-FFF2-40B4-BE49-F238E27FC236}">
                <a16:creationId xmlns:a16="http://schemas.microsoft.com/office/drawing/2014/main" id="{D08F624A-1D96-0C8A-3A1F-89CB1AFE5082}"/>
              </a:ext>
            </a:extLst>
          </p:cNvPr>
          <p:cNvSpPr/>
          <p:nvPr/>
        </p:nvSpPr>
        <p:spPr>
          <a:xfrm>
            <a:off x="10190226" y="5465272"/>
            <a:ext cx="1830647" cy="327397"/>
          </a:xfrm>
          <a:prstGeom prst="rect">
            <a:avLst/>
          </a:prstGeom>
        </p:spPr>
        <p:txBody>
          <a:bodyPr wrap="square">
            <a:spAutoFit/>
          </a:bodyPr>
          <a:lstStyle/>
          <a:p>
            <a:pPr algn="ctr">
              <a:lnSpc>
                <a:spcPts val="2000"/>
              </a:lnSpc>
            </a:pPr>
            <a:r>
              <a:rPr lang="en-US" altLang="zh-CN" sz="1400" dirty="0">
                <a:solidFill>
                  <a:srgbClr val="333333"/>
                </a:solidFill>
                <a:latin typeface="Microsoft YaHei" panose="020B0503020204020204" pitchFamily="34" charset="-122"/>
                <a:ea typeface="Microsoft YaHei" panose="020B0503020204020204" pitchFamily="34" charset="-122"/>
              </a:rPr>
              <a:t>Evaluation</a:t>
            </a:r>
            <a:endParaRPr lang="zh-CN" altLang="en-US" sz="1400" dirty="0">
              <a:solidFill>
                <a:srgbClr val="33333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66325704"/>
      </p:ext>
    </p:extLst>
  </p:cSld>
  <p:clrMapOvr>
    <a:masterClrMapping/>
  </p:clrMapOvr>
  <mc:AlternateContent xmlns:mc="http://schemas.openxmlformats.org/markup-compatibility/2006" xmlns:p14="http://schemas.microsoft.com/office/powerpoint/2010/main">
    <mc:Choice Requires="p14">
      <p:transition spd="slow" p14:dur="17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750" fill="hold"/>
                                        <p:tgtEl>
                                          <p:spTgt spid="52"/>
                                        </p:tgtEl>
                                        <p:attrNameLst>
                                          <p:attrName>ppt_w</p:attrName>
                                        </p:attrNameLst>
                                      </p:cBhvr>
                                      <p:tavLst>
                                        <p:tav tm="0">
                                          <p:val>
                                            <p:fltVal val="0"/>
                                          </p:val>
                                        </p:tav>
                                        <p:tav tm="100000">
                                          <p:val>
                                            <p:strVal val="#ppt_w"/>
                                          </p:val>
                                        </p:tav>
                                      </p:tavLst>
                                    </p:anim>
                                    <p:anim calcmode="lin" valueType="num">
                                      <p:cBhvr>
                                        <p:cTn id="8" dur="750" fill="hold"/>
                                        <p:tgtEl>
                                          <p:spTgt spid="52"/>
                                        </p:tgtEl>
                                        <p:attrNameLst>
                                          <p:attrName>ppt_h</p:attrName>
                                        </p:attrNameLst>
                                      </p:cBhvr>
                                      <p:tavLst>
                                        <p:tav tm="0">
                                          <p:val>
                                            <p:fltVal val="0"/>
                                          </p:val>
                                        </p:tav>
                                        <p:tav tm="100000">
                                          <p:val>
                                            <p:strVal val="#ppt_h"/>
                                          </p:val>
                                        </p:tav>
                                      </p:tavLst>
                                    </p:anim>
                                    <p:animEffect transition="in" filter="fade">
                                      <p:cBhvr>
                                        <p:cTn id="9" dur="750"/>
                                        <p:tgtEl>
                                          <p:spTgt spid="52"/>
                                        </p:tgtEl>
                                      </p:cBhvr>
                                    </p:animEffect>
                                  </p:childTnLst>
                                </p:cTn>
                              </p:par>
                            </p:childTnLst>
                          </p:cTn>
                        </p:par>
                        <p:par>
                          <p:cTn id="10" fill="hold">
                            <p:stCondLst>
                              <p:cond delay="750"/>
                            </p:stCondLst>
                            <p:childTnLst>
                              <p:par>
                                <p:cTn id="11" presetID="2" presetClass="entr" presetSubtype="4"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750" fill="hold"/>
                                        <p:tgtEl>
                                          <p:spTgt spid="59"/>
                                        </p:tgtEl>
                                        <p:attrNameLst>
                                          <p:attrName>ppt_x</p:attrName>
                                        </p:attrNameLst>
                                      </p:cBhvr>
                                      <p:tavLst>
                                        <p:tav tm="0">
                                          <p:val>
                                            <p:strVal val="#ppt_x"/>
                                          </p:val>
                                        </p:tav>
                                        <p:tav tm="100000">
                                          <p:val>
                                            <p:strVal val="#ppt_x"/>
                                          </p:val>
                                        </p:tav>
                                      </p:tavLst>
                                    </p:anim>
                                    <p:anim calcmode="lin" valueType="num">
                                      <p:cBhvr additive="base">
                                        <p:cTn id="14" dur="750" fill="hold"/>
                                        <p:tgtEl>
                                          <p:spTgt spid="5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750" fill="hold"/>
                                        <p:tgtEl>
                                          <p:spTgt spid="60"/>
                                        </p:tgtEl>
                                        <p:attrNameLst>
                                          <p:attrName>ppt_x</p:attrName>
                                        </p:attrNameLst>
                                      </p:cBhvr>
                                      <p:tavLst>
                                        <p:tav tm="0">
                                          <p:val>
                                            <p:strVal val="#ppt_x"/>
                                          </p:val>
                                        </p:tav>
                                        <p:tav tm="100000">
                                          <p:val>
                                            <p:strVal val="#ppt_x"/>
                                          </p:val>
                                        </p:tav>
                                      </p:tavLst>
                                    </p:anim>
                                    <p:anim calcmode="lin" valueType="num">
                                      <p:cBhvr additive="base">
                                        <p:cTn id="18" dur="750" fill="hold"/>
                                        <p:tgtEl>
                                          <p:spTgt spid="6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750" fill="hold"/>
                                        <p:tgtEl>
                                          <p:spTgt spid="61"/>
                                        </p:tgtEl>
                                        <p:attrNameLst>
                                          <p:attrName>ppt_x</p:attrName>
                                        </p:attrNameLst>
                                      </p:cBhvr>
                                      <p:tavLst>
                                        <p:tav tm="0">
                                          <p:val>
                                            <p:strVal val="#ppt_x"/>
                                          </p:val>
                                        </p:tav>
                                        <p:tav tm="100000">
                                          <p:val>
                                            <p:strVal val="#ppt_x"/>
                                          </p:val>
                                        </p:tav>
                                      </p:tavLst>
                                    </p:anim>
                                    <p:anim calcmode="lin" valueType="num">
                                      <p:cBhvr additive="base">
                                        <p:cTn id="22" dur="750" fill="hold"/>
                                        <p:tgtEl>
                                          <p:spTgt spid="6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750" fill="hold"/>
                                        <p:tgtEl>
                                          <p:spTgt spid="62"/>
                                        </p:tgtEl>
                                        <p:attrNameLst>
                                          <p:attrName>ppt_x</p:attrName>
                                        </p:attrNameLst>
                                      </p:cBhvr>
                                      <p:tavLst>
                                        <p:tav tm="0">
                                          <p:val>
                                            <p:strVal val="#ppt_x"/>
                                          </p:val>
                                        </p:tav>
                                        <p:tav tm="100000">
                                          <p:val>
                                            <p:strVal val="#ppt_x"/>
                                          </p:val>
                                        </p:tav>
                                      </p:tavLst>
                                    </p:anim>
                                    <p:anim calcmode="lin" valueType="num">
                                      <p:cBhvr additive="base">
                                        <p:cTn id="26" dur="750" fill="hold"/>
                                        <p:tgtEl>
                                          <p:spTgt spid="6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750" fill="hold"/>
                                        <p:tgtEl>
                                          <p:spTgt spid="18"/>
                                        </p:tgtEl>
                                        <p:attrNameLst>
                                          <p:attrName>ppt_x</p:attrName>
                                        </p:attrNameLst>
                                      </p:cBhvr>
                                      <p:tavLst>
                                        <p:tav tm="0">
                                          <p:val>
                                            <p:strVal val="#ppt_x"/>
                                          </p:val>
                                        </p:tav>
                                        <p:tav tm="100000">
                                          <p:val>
                                            <p:strVal val="#ppt_x"/>
                                          </p:val>
                                        </p:tav>
                                      </p:tavLst>
                                    </p:anim>
                                    <p:anim calcmode="lin" valueType="num">
                                      <p:cBhvr additive="base">
                                        <p:cTn id="34" dur="750" fill="hold"/>
                                        <p:tgtEl>
                                          <p:spTgt spid="18"/>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12" presetClass="entr" presetSubtype="1"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750"/>
                                        <p:tgtEl>
                                          <p:spTgt spid="33"/>
                                        </p:tgtEl>
                                        <p:attrNameLst>
                                          <p:attrName>ppt_y</p:attrName>
                                        </p:attrNameLst>
                                      </p:cBhvr>
                                      <p:tavLst>
                                        <p:tav tm="0">
                                          <p:val>
                                            <p:strVal val="#ppt_y-#ppt_h*1.125000"/>
                                          </p:val>
                                        </p:tav>
                                        <p:tav tm="100000">
                                          <p:val>
                                            <p:strVal val="#ppt_y"/>
                                          </p:val>
                                        </p:tav>
                                      </p:tavLst>
                                    </p:anim>
                                    <p:animEffect transition="in" filter="wipe(down)">
                                      <p:cBhvr>
                                        <p:cTn id="39" dur="750"/>
                                        <p:tgtEl>
                                          <p:spTgt spid="33"/>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750"/>
                                        <p:tgtEl>
                                          <p:spTgt spid="38"/>
                                        </p:tgtEl>
                                        <p:attrNameLst>
                                          <p:attrName>ppt_y</p:attrName>
                                        </p:attrNameLst>
                                      </p:cBhvr>
                                      <p:tavLst>
                                        <p:tav tm="0">
                                          <p:val>
                                            <p:strVal val="#ppt_y-#ppt_h*1.125000"/>
                                          </p:val>
                                        </p:tav>
                                        <p:tav tm="100000">
                                          <p:val>
                                            <p:strVal val="#ppt_y"/>
                                          </p:val>
                                        </p:tav>
                                      </p:tavLst>
                                    </p:anim>
                                    <p:animEffect transition="in" filter="wipe(down)">
                                      <p:cBhvr>
                                        <p:cTn id="43" dur="750"/>
                                        <p:tgtEl>
                                          <p:spTgt spid="38"/>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750"/>
                                        <p:tgtEl>
                                          <p:spTgt spid="35"/>
                                        </p:tgtEl>
                                        <p:attrNameLst>
                                          <p:attrName>ppt_y</p:attrName>
                                        </p:attrNameLst>
                                      </p:cBhvr>
                                      <p:tavLst>
                                        <p:tav tm="0">
                                          <p:val>
                                            <p:strVal val="#ppt_y-#ppt_h*1.125000"/>
                                          </p:val>
                                        </p:tav>
                                        <p:tav tm="100000">
                                          <p:val>
                                            <p:strVal val="#ppt_y"/>
                                          </p:val>
                                        </p:tav>
                                      </p:tavLst>
                                    </p:anim>
                                    <p:animEffect transition="in" filter="wipe(down)">
                                      <p:cBhvr>
                                        <p:cTn id="47" dur="750"/>
                                        <p:tgtEl>
                                          <p:spTgt spid="35"/>
                                        </p:tgtEl>
                                      </p:cBhvr>
                                    </p:animEffect>
                                  </p:childTnLst>
                                </p:cTn>
                              </p:par>
                              <p:par>
                                <p:cTn id="48" presetID="12" presetClass="entr" presetSubtype="1"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additive="base">
                                        <p:cTn id="50" dur="750"/>
                                        <p:tgtEl>
                                          <p:spTgt spid="42"/>
                                        </p:tgtEl>
                                        <p:attrNameLst>
                                          <p:attrName>ppt_y</p:attrName>
                                        </p:attrNameLst>
                                      </p:cBhvr>
                                      <p:tavLst>
                                        <p:tav tm="0">
                                          <p:val>
                                            <p:strVal val="#ppt_y-#ppt_h*1.125000"/>
                                          </p:val>
                                        </p:tav>
                                        <p:tav tm="100000">
                                          <p:val>
                                            <p:strVal val="#ppt_y"/>
                                          </p:val>
                                        </p:tav>
                                      </p:tavLst>
                                    </p:anim>
                                    <p:animEffect transition="in" filter="wipe(down)">
                                      <p:cBhvr>
                                        <p:cTn id="51" dur="750"/>
                                        <p:tgtEl>
                                          <p:spTgt spid="42"/>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750"/>
                                        <p:tgtEl>
                                          <p:spTgt spid="41"/>
                                        </p:tgtEl>
                                        <p:attrNameLst>
                                          <p:attrName>ppt_y</p:attrName>
                                        </p:attrNameLst>
                                      </p:cBhvr>
                                      <p:tavLst>
                                        <p:tav tm="0">
                                          <p:val>
                                            <p:strVal val="#ppt_y-#ppt_h*1.125000"/>
                                          </p:val>
                                        </p:tav>
                                        <p:tav tm="100000">
                                          <p:val>
                                            <p:strVal val="#ppt_y"/>
                                          </p:val>
                                        </p:tav>
                                      </p:tavLst>
                                    </p:anim>
                                    <p:animEffect transition="in" filter="wipe(down)">
                                      <p:cBhvr>
                                        <p:cTn id="55" dur="750"/>
                                        <p:tgtEl>
                                          <p:spTgt spid="41"/>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750"/>
                                        <p:tgtEl>
                                          <p:spTgt spid="37"/>
                                        </p:tgtEl>
                                        <p:attrNameLst>
                                          <p:attrName>ppt_y</p:attrName>
                                        </p:attrNameLst>
                                      </p:cBhvr>
                                      <p:tavLst>
                                        <p:tav tm="0">
                                          <p:val>
                                            <p:strVal val="#ppt_y-#ppt_h*1.125000"/>
                                          </p:val>
                                        </p:tav>
                                        <p:tav tm="100000">
                                          <p:val>
                                            <p:strVal val="#ppt_y"/>
                                          </p:val>
                                        </p:tav>
                                      </p:tavLst>
                                    </p:anim>
                                    <p:animEffect transition="in" filter="wipe(down)">
                                      <p:cBhvr>
                                        <p:cTn id="59" dur="750"/>
                                        <p:tgtEl>
                                          <p:spTgt spid="37"/>
                                        </p:tgtEl>
                                      </p:cBhvr>
                                    </p:animEffect>
                                  </p:childTnLst>
                                </p:cTn>
                              </p:par>
                              <p:par>
                                <p:cTn id="60" presetID="12" presetClass="entr" presetSubtype="1"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additive="base">
                                        <p:cTn id="62" dur="750"/>
                                        <p:tgtEl>
                                          <p:spTgt spid="40"/>
                                        </p:tgtEl>
                                        <p:attrNameLst>
                                          <p:attrName>ppt_y</p:attrName>
                                        </p:attrNameLst>
                                      </p:cBhvr>
                                      <p:tavLst>
                                        <p:tav tm="0">
                                          <p:val>
                                            <p:strVal val="#ppt_y-#ppt_h*1.125000"/>
                                          </p:val>
                                        </p:tav>
                                        <p:tav tm="100000">
                                          <p:val>
                                            <p:strVal val="#ppt_y"/>
                                          </p:val>
                                        </p:tav>
                                      </p:tavLst>
                                    </p:anim>
                                    <p:animEffect transition="in" filter="wipe(down)">
                                      <p:cBhvr>
                                        <p:cTn id="63" dur="750"/>
                                        <p:tgtEl>
                                          <p:spTgt spid="40"/>
                                        </p:tgtEl>
                                      </p:cBhvr>
                                    </p:animEffect>
                                  </p:childTnLst>
                                </p:cTn>
                              </p:par>
                              <p:par>
                                <p:cTn id="64" presetID="12" presetClass="entr" presetSubtype="1"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750"/>
                                        <p:tgtEl>
                                          <p:spTgt spid="17"/>
                                        </p:tgtEl>
                                        <p:attrNameLst>
                                          <p:attrName>ppt_y</p:attrName>
                                        </p:attrNameLst>
                                      </p:cBhvr>
                                      <p:tavLst>
                                        <p:tav tm="0">
                                          <p:val>
                                            <p:strVal val="#ppt_y-#ppt_h*1.125000"/>
                                          </p:val>
                                        </p:tav>
                                        <p:tav tm="100000">
                                          <p:val>
                                            <p:strVal val="#ppt_y"/>
                                          </p:val>
                                        </p:tav>
                                      </p:tavLst>
                                    </p:anim>
                                    <p:animEffect transition="in" filter="wipe(down)">
                                      <p:cBhvr>
                                        <p:cTn id="67" dur="750"/>
                                        <p:tgtEl>
                                          <p:spTgt spid="17"/>
                                        </p:tgtEl>
                                      </p:cBhvr>
                                    </p:animEffect>
                                  </p:childTnLst>
                                </p:cTn>
                              </p:par>
                              <p:par>
                                <p:cTn id="68" presetID="12" presetClass="entr" presetSubtype="1"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additive="base">
                                        <p:cTn id="70" dur="750"/>
                                        <p:tgtEl>
                                          <p:spTgt spid="34"/>
                                        </p:tgtEl>
                                        <p:attrNameLst>
                                          <p:attrName>ppt_y</p:attrName>
                                        </p:attrNameLst>
                                      </p:cBhvr>
                                      <p:tavLst>
                                        <p:tav tm="0">
                                          <p:val>
                                            <p:strVal val="#ppt_y-#ppt_h*1.125000"/>
                                          </p:val>
                                        </p:tav>
                                        <p:tav tm="100000">
                                          <p:val>
                                            <p:strVal val="#ppt_y"/>
                                          </p:val>
                                        </p:tav>
                                      </p:tavLst>
                                    </p:anim>
                                    <p:animEffect transition="in" filter="wipe(down)">
                                      <p:cBhvr>
                                        <p:cTn id="71" dur="750"/>
                                        <p:tgtEl>
                                          <p:spTgt spid="34"/>
                                        </p:tgtEl>
                                      </p:cBhvr>
                                    </p:animEffect>
                                  </p:childTnLst>
                                </p:cTn>
                              </p:par>
                              <p:par>
                                <p:cTn id="72" presetID="12" presetClass="entr" presetSubtype="1"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750"/>
                                        <p:tgtEl>
                                          <p:spTgt spid="39"/>
                                        </p:tgtEl>
                                        <p:attrNameLst>
                                          <p:attrName>ppt_y</p:attrName>
                                        </p:attrNameLst>
                                      </p:cBhvr>
                                      <p:tavLst>
                                        <p:tav tm="0">
                                          <p:val>
                                            <p:strVal val="#ppt_y-#ppt_h*1.125000"/>
                                          </p:val>
                                        </p:tav>
                                        <p:tav tm="100000">
                                          <p:val>
                                            <p:strVal val="#ppt_y"/>
                                          </p:val>
                                        </p:tav>
                                      </p:tavLst>
                                    </p:anim>
                                    <p:animEffect transition="in" filter="wipe(down)">
                                      <p:cBhvr>
                                        <p:cTn id="75" dur="750"/>
                                        <p:tgtEl>
                                          <p:spTgt spid="39"/>
                                        </p:tgtEl>
                                      </p:cBhvr>
                                    </p:animEffect>
                                  </p:childTnLst>
                                </p:cTn>
                              </p:par>
                              <p:par>
                                <p:cTn id="76" presetID="12" presetClass="entr" presetSubtype="1"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additive="base">
                                        <p:cTn id="78" dur="750"/>
                                        <p:tgtEl>
                                          <p:spTgt spid="43"/>
                                        </p:tgtEl>
                                        <p:attrNameLst>
                                          <p:attrName>ppt_y</p:attrName>
                                        </p:attrNameLst>
                                      </p:cBhvr>
                                      <p:tavLst>
                                        <p:tav tm="0">
                                          <p:val>
                                            <p:strVal val="#ppt_y-#ppt_h*1.125000"/>
                                          </p:val>
                                        </p:tav>
                                        <p:tav tm="100000">
                                          <p:val>
                                            <p:strVal val="#ppt_y"/>
                                          </p:val>
                                        </p:tav>
                                      </p:tavLst>
                                    </p:anim>
                                    <p:animEffect transition="in" filter="wipe(down)">
                                      <p:cBhvr>
                                        <p:cTn id="79" dur="750"/>
                                        <p:tgtEl>
                                          <p:spTgt spid="43"/>
                                        </p:tgtEl>
                                      </p:cBhvr>
                                    </p:animEffect>
                                  </p:childTnLst>
                                </p:cTn>
                              </p:par>
                              <p:par>
                                <p:cTn id="80" presetID="12" presetClass="entr" presetSubtype="1"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 calcmode="lin" valueType="num">
                                      <p:cBhvr additive="base">
                                        <p:cTn id="82" dur="750"/>
                                        <p:tgtEl>
                                          <p:spTgt spid="45"/>
                                        </p:tgtEl>
                                        <p:attrNameLst>
                                          <p:attrName>ppt_y</p:attrName>
                                        </p:attrNameLst>
                                      </p:cBhvr>
                                      <p:tavLst>
                                        <p:tav tm="0">
                                          <p:val>
                                            <p:strVal val="#ppt_y-#ppt_h*1.125000"/>
                                          </p:val>
                                        </p:tav>
                                        <p:tav tm="100000">
                                          <p:val>
                                            <p:strVal val="#ppt_y"/>
                                          </p:val>
                                        </p:tav>
                                      </p:tavLst>
                                    </p:anim>
                                    <p:animEffect transition="in" filter="wipe(down)">
                                      <p:cBhvr>
                                        <p:cTn id="83"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P spid="38" grpId="0"/>
      <p:bldP spid="40" grpId="0"/>
      <p:bldP spid="41" grpId="0"/>
      <p:bldP spid="42" grpId="0"/>
      <p:bldP spid="52" grpId="0"/>
      <p:bldP spid="17" grpId="0"/>
      <p:bldP spid="34" grpId="0"/>
      <p:bldP spid="39" grpId="0"/>
      <p:bldP spid="43" grpId="0"/>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9" name="组合 8">
            <a:extLst>
              <a:ext uri="{FF2B5EF4-FFF2-40B4-BE49-F238E27FC236}">
                <a16:creationId xmlns:a16="http://schemas.microsoft.com/office/drawing/2014/main" id="{1E1FAE43-6149-4ABE-A268-419433178EE4}"/>
              </a:ext>
            </a:extLst>
          </p:cNvPr>
          <p:cNvGrpSpPr/>
          <p:nvPr/>
        </p:nvGrpSpPr>
        <p:grpSpPr>
          <a:xfrm>
            <a:off x="829994" y="795353"/>
            <a:ext cx="3077058" cy="2440334"/>
            <a:chOff x="4513698" y="1949730"/>
            <a:chExt cx="3164617" cy="2509774"/>
          </a:xfrm>
        </p:grpSpPr>
        <p:sp>
          <p:nvSpPr>
            <p:cNvPr id="10" name="iŝ1íḑe">
              <a:extLst>
                <a:ext uri="{FF2B5EF4-FFF2-40B4-BE49-F238E27FC236}">
                  <a16:creationId xmlns:a16="http://schemas.microsoft.com/office/drawing/2014/main" id="{693A1F1D-52F2-4086-AE06-56DE7185863F}"/>
                </a:ext>
              </a:extLst>
            </p:cNvPr>
            <p:cNvSpPr/>
            <p:nvPr/>
          </p:nvSpPr>
          <p:spPr>
            <a:xfrm>
              <a:off x="4513698" y="1949730"/>
              <a:ext cx="3164617" cy="2509774"/>
            </a:xfrm>
            <a:prstGeom prst="rect">
              <a:avLst/>
            </a:prstGeom>
            <a:solidFill>
              <a:srgbClr val="FBD7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1" name="îsḷiḋè">
              <a:extLst>
                <a:ext uri="{FF2B5EF4-FFF2-40B4-BE49-F238E27FC236}">
                  <a16:creationId xmlns:a16="http://schemas.microsoft.com/office/drawing/2014/main" id="{E362933A-0431-47D1-A5DA-9DE0192DC651}"/>
                </a:ext>
              </a:extLst>
            </p:cNvPr>
            <p:cNvSpPr>
              <a:spLocks noChangeAspect="1"/>
            </p:cNvSpPr>
            <p:nvPr/>
          </p:nvSpPr>
          <p:spPr>
            <a:xfrm>
              <a:off x="5732241" y="2299352"/>
              <a:ext cx="727539" cy="727539"/>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2" name="işḷiḍê">
              <a:extLst>
                <a:ext uri="{FF2B5EF4-FFF2-40B4-BE49-F238E27FC236}">
                  <a16:creationId xmlns:a16="http://schemas.microsoft.com/office/drawing/2014/main" id="{B41DB347-D046-4626-9F4B-5BEFDDE4731B}"/>
                </a:ext>
              </a:extLst>
            </p:cNvPr>
            <p:cNvSpPr>
              <a:spLocks/>
            </p:cNvSpPr>
            <p:nvPr/>
          </p:nvSpPr>
          <p:spPr bwMode="auto">
            <a:xfrm>
              <a:off x="5935678" y="2539127"/>
              <a:ext cx="326460" cy="24798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C4D7D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sp>
        <p:nvSpPr>
          <p:cNvPr id="15" name="文本框 7">
            <a:extLst>
              <a:ext uri="{FF2B5EF4-FFF2-40B4-BE49-F238E27FC236}">
                <a16:creationId xmlns:a16="http://schemas.microsoft.com/office/drawing/2014/main" id="{C0EAD2A1-6E20-4C76-A680-CEEDFE23D5FB}"/>
              </a:ext>
            </a:extLst>
          </p:cNvPr>
          <p:cNvSpPr txBox="1"/>
          <p:nvPr/>
        </p:nvSpPr>
        <p:spPr>
          <a:xfrm>
            <a:off x="1501700" y="1986720"/>
            <a:ext cx="1750209"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kern="0" dirty="0">
                <a:solidFill>
                  <a:schemeClr val="tx1">
                    <a:lumMod val="85000"/>
                    <a:lumOff val="1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领养功能</a:t>
            </a:r>
            <a:endParaRPr kumimoji="0" lang="zh-CN" altLang="en-US" sz="2800" b="1" i="0" u="none" strike="noStrike" kern="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27" name="矩形 26">
            <a:extLst>
              <a:ext uri="{FF2B5EF4-FFF2-40B4-BE49-F238E27FC236}">
                <a16:creationId xmlns:a16="http://schemas.microsoft.com/office/drawing/2014/main" id="{0F2EE128-1F71-47E6-8833-F1B9FE219B97}"/>
              </a:ext>
            </a:extLst>
          </p:cNvPr>
          <p:cNvSpPr/>
          <p:nvPr/>
        </p:nvSpPr>
        <p:spPr>
          <a:xfrm>
            <a:off x="1103285" y="640232"/>
            <a:ext cx="2571517" cy="2753226"/>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3" name="文本框 2">
            <a:extLst>
              <a:ext uri="{FF2B5EF4-FFF2-40B4-BE49-F238E27FC236}">
                <a16:creationId xmlns:a16="http://schemas.microsoft.com/office/drawing/2014/main" id="{A521BD96-9D6A-4326-2E2F-B3AF10C4A746}"/>
              </a:ext>
            </a:extLst>
          </p:cNvPr>
          <p:cNvSpPr txBox="1"/>
          <p:nvPr/>
        </p:nvSpPr>
        <p:spPr>
          <a:xfrm>
            <a:off x="829994" y="3815878"/>
            <a:ext cx="4142326" cy="2554545"/>
          </a:xfrm>
          <a:prstGeom prst="rect">
            <a:avLst/>
          </a:prstGeom>
          <a:noFill/>
        </p:spPr>
        <p:txBody>
          <a:bodyPr wrap="square" rtlCol="0">
            <a:spAutoFit/>
          </a:bodyPr>
          <a:lstStyle/>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小程序为校外潜在领养人群设置了“领养版”，帮助他们更快速地了解校园内待领养的猫咪们。</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底部设置了跳转引导订阅公众号的卡片：领养流程繁琐，更完备的领养信息以公众号推文的方式呈现更加高效。</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p:txBody>
      </p:sp>
      <p:pic>
        <p:nvPicPr>
          <p:cNvPr id="5" name="picture" descr="descript">
            <a:extLst>
              <a:ext uri="{FF2B5EF4-FFF2-40B4-BE49-F238E27FC236}">
                <a16:creationId xmlns:a16="http://schemas.microsoft.com/office/drawing/2014/main" id="{E1A6A3D2-A13D-793C-B0A9-61D74BDDA702}"/>
              </a:ext>
            </a:extLst>
          </p:cNvPr>
          <p:cNvPicPr/>
          <p:nvPr/>
        </p:nvPicPr>
        <p:blipFill>
          <a:blip r:embed="rId4"/>
          <a:stretch>
            <a:fillRect/>
          </a:stretch>
        </p:blipFill>
        <p:spPr>
          <a:xfrm>
            <a:off x="5245611" y="308629"/>
            <a:ext cx="5994502" cy="6240742"/>
          </a:xfrm>
          <a:prstGeom prst="rect">
            <a:avLst/>
          </a:prstGeom>
        </p:spPr>
      </p:pic>
    </p:spTree>
    <p:extLst>
      <p:ext uri="{BB962C8B-B14F-4D97-AF65-F5344CB8AC3E}">
        <p14:creationId xmlns:p14="http://schemas.microsoft.com/office/powerpoint/2010/main" val="2041897016"/>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750" fill="hold"/>
                                        <p:tgtEl>
                                          <p:spTgt spid="27"/>
                                        </p:tgtEl>
                                        <p:attrNameLst>
                                          <p:attrName>ppt_w</p:attrName>
                                        </p:attrNameLst>
                                      </p:cBhvr>
                                      <p:tavLst>
                                        <p:tav tm="0">
                                          <p:val>
                                            <p:fltVal val="0"/>
                                          </p:val>
                                        </p:tav>
                                        <p:tav tm="100000">
                                          <p:val>
                                            <p:strVal val="#ppt_w"/>
                                          </p:val>
                                        </p:tav>
                                      </p:tavLst>
                                    </p:anim>
                                    <p:anim calcmode="lin" valueType="num">
                                      <p:cBhvr>
                                        <p:cTn id="12" dur="750" fill="hold"/>
                                        <p:tgtEl>
                                          <p:spTgt spid="27"/>
                                        </p:tgtEl>
                                        <p:attrNameLst>
                                          <p:attrName>ppt_h</p:attrName>
                                        </p:attrNameLst>
                                      </p:cBhvr>
                                      <p:tavLst>
                                        <p:tav tm="0">
                                          <p:val>
                                            <p:fltVal val="0"/>
                                          </p:val>
                                        </p:tav>
                                        <p:tav tm="100000">
                                          <p:val>
                                            <p:strVal val="#ppt_h"/>
                                          </p:val>
                                        </p:tav>
                                      </p:tavLst>
                                    </p:anim>
                                    <p:animEffect transition="in" filter="fade">
                                      <p:cBhvr>
                                        <p:cTn id="13" dur="750"/>
                                        <p:tgtEl>
                                          <p:spTgt spid="2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9" name="组合 8">
            <a:extLst>
              <a:ext uri="{FF2B5EF4-FFF2-40B4-BE49-F238E27FC236}">
                <a16:creationId xmlns:a16="http://schemas.microsoft.com/office/drawing/2014/main" id="{1E1FAE43-6149-4ABE-A268-419433178EE4}"/>
              </a:ext>
            </a:extLst>
          </p:cNvPr>
          <p:cNvGrpSpPr/>
          <p:nvPr/>
        </p:nvGrpSpPr>
        <p:grpSpPr>
          <a:xfrm>
            <a:off x="829994" y="795353"/>
            <a:ext cx="3077058" cy="2440334"/>
            <a:chOff x="4513698" y="1949730"/>
            <a:chExt cx="3164617" cy="2509774"/>
          </a:xfrm>
        </p:grpSpPr>
        <p:sp>
          <p:nvSpPr>
            <p:cNvPr id="10" name="iŝ1íḑe">
              <a:extLst>
                <a:ext uri="{FF2B5EF4-FFF2-40B4-BE49-F238E27FC236}">
                  <a16:creationId xmlns:a16="http://schemas.microsoft.com/office/drawing/2014/main" id="{693A1F1D-52F2-4086-AE06-56DE7185863F}"/>
                </a:ext>
              </a:extLst>
            </p:cNvPr>
            <p:cNvSpPr/>
            <p:nvPr/>
          </p:nvSpPr>
          <p:spPr>
            <a:xfrm>
              <a:off x="4513698" y="1949730"/>
              <a:ext cx="3164617" cy="2509774"/>
            </a:xfrm>
            <a:prstGeom prst="rect">
              <a:avLst/>
            </a:prstGeom>
            <a:solidFill>
              <a:srgbClr val="FBD7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1" name="îsḷiḋè">
              <a:extLst>
                <a:ext uri="{FF2B5EF4-FFF2-40B4-BE49-F238E27FC236}">
                  <a16:creationId xmlns:a16="http://schemas.microsoft.com/office/drawing/2014/main" id="{E362933A-0431-47D1-A5DA-9DE0192DC651}"/>
                </a:ext>
              </a:extLst>
            </p:cNvPr>
            <p:cNvSpPr>
              <a:spLocks noChangeAspect="1"/>
            </p:cNvSpPr>
            <p:nvPr/>
          </p:nvSpPr>
          <p:spPr>
            <a:xfrm>
              <a:off x="5732241" y="2299352"/>
              <a:ext cx="727539" cy="727539"/>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2" name="işḷiḍê">
              <a:extLst>
                <a:ext uri="{FF2B5EF4-FFF2-40B4-BE49-F238E27FC236}">
                  <a16:creationId xmlns:a16="http://schemas.microsoft.com/office/drawing/2014/main" id="{B41DB347-D046-4626-9F4B-5BEFDDE4731B}"/>
                </a:ext>
              </a:extLst>
            </p:cNvPr>
            <p:cNvSpPr>
              <a:spLocks/>
            </p:cNvSpPr>
            <p:nvPr/>
          </p:nvSpPr>
          <p:spPr bwMode="auto">
            <a:xfrm>
              <a:off x="5935678" y="2539127"/>
              <a:ext cx="326460" cy="24798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C4D7D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sp>
        <p:nvSpPr>
          <p:cNvPr id="15" name="文本框 7">
            <a:extLst>
              <a:ext uri="{FF2B5EF4-FFF2-40B4-BE49-F238E27FC236}">
                <a16:creationId xmlns:a16="http://schemas.microsoft.com/office/drawing/2014/main" id="{C0EAD2A1-6E20-4C76-A680-CEEDFE23D5FB}"/>
              </a:ext>
            </a:extLst>
          </p:cNvPr>
          <p:cNvSpPr txBox="1"/>
          <p:nvPr/>
        </p:nvSpPr>
        <p:spPr>
          <a:xfrm>
            <a:off x="1501700" y="1986720"/>
            <a:ext cx="1750209"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kern="0" dirty="0">
                <a:solidFill>
                  <a:schemeClr val="tx1">
                    <a:lumMod val="85000"/>
                    <a:lumOff val="1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领养功能</a:t>
            </a:r>
            <a:endParaRPr kumimoji="0" lang="zh-CN" altLang="en-US" sz="2800" b="1" i="0" u="none" strike="noStrike" kern="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27" name="矩形 26">
            <a:extLst>
              <a:ext uri="{FF2B5EF4-FFF2-40B4-BE49-F238E27FC236}">
                <a16:creationId xmlns:a16="http://schemas.microsoft.com/office/drawing/2014/main" id="{0F2EE128-1F71-47E6-8833-F1B9FE219B97}"/>
              </a:ext>
            </a:extLst>
          </p:cNvPr>
          <p:cNvSpPr/>
          <p:nvPr/>
        </p:nvSpPr>
        <p:spPr>
          <a:xfrm>
            <a:off x="1103285" y="640232"/>
            <a:ext cx="2571517" cy="2753226"/>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nvGrpSpPr>
          <p:cNvPr id="2" name="组合 1">
            <a:extLst>
              <a:ext uri="{FF2B5EF4-FFF2-40B4-BE49-F238E27FC236}">
                <a16:creationId xmlns:a16="http://schemas.microsoft.com/office/drawing/2014/main" id="{CA0960AF-F9C9-18EA-E516-4DEF28BC54C5}"/>
              </a:ext>
            </a:extLst>
          </p:cNvPr>
          <p:cNvGrpSpPr/>
          <p:nvPr/>
        </p:nvGrpSpPr>
        <p:grpSpPr>
          <a:xfrm>
            <a:off x="559457" y="3822721"/>
            <a:ext cx="5193643" cy="2285480"/>
            <a:chOff x="2926092" y="754539"/>
            <a:chExt cx="5193643" cy="2285480"/>
          </a:xfrm>
        </p:grpSpPr>
        <p:sp>
          <p:nvSpPr>
            <p:cNvPr id="6" name="文本框 5">
              <a:extLst>
                <a:ext uri="{FF2B5EF4-FFF2-40B4-BE49-F238E27FC236}">
                  <a16:creationId xmlns:a16="http://schemas.microsoft.com/office/drawing/2014/main" id="{8856CB6D-3F36-44E7-7259-41D5E1609953}"/>
                </a:ext>
              </a:extLst>
            </p:cNvPr>
            <p:cNvSpPr txBox="1"/>
            <p:nvPr/>
          </p:nvSpPr>
          <p:spPr>
            <a:xfrm>
              <a:off x="3092784" y="754539"/>
              <a:ext cx="2755354" cy="604333"/>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3200" b="1" dirty="0">
                  <a:solidFill>
                    <a:schemeClr val="tx1">
                      <a:lumMod val="85000"/>
                      <a:lumOff val="1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猫咪详情页：</a:t>
              </a:r>
              <a:endParaRPr kumimoji="0" lang="en-US" altLang="zh-CN" sz="3200" b="1" i="0" u="none" strike="noStrike" kern="120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7" name="文本框 6">
              <a:extLst>
                <a:ext uri="{FF2B5EF4-FFF2-40B4-BE49-F238E27FC236}">
                  <a16:creationId xmlns:a16="http://schemas.microsoft.com/office/drawing/2014/main" id="{B12976A4-DC4B-F9C3-356A-FC91EF868BE3}"/>
                </a:ext>
              </a:extLst>
            </p:cNvPr>
            <p:cNvSpPr txBox="1"/>
            <p:nvPr/>
          </p:nvSpPr>
          <p:spPr>
            <a:xfrm>
              <a:off x="2926092" y="1193360"/>
              <a:ext cx="5193643" cy="184665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顶部设置猫咪图片：左右滑动切换。</a:t>
              </a:r>
            </a:p>
            <a:p>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中间展示重要的基本信息：姓名、地点、年龄、绝育状态、疫苗接种状态、在校状态。</a:t>
              </a:r>
            </a:p>
            <a:p>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第一屏底部展示剩余的猫咪信息：外形、性格、健康状态、注意事项、社会关系等。</a:t>
              </a:r>
              <a:endParaRPr lang="en-US" altLang="zh-CN" sz="1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p:txBody>
        </p:sp>
      </p:grpSp>
      <p:pic>
        <p:nvPicPr>
          <p:cNvPr id="8" name="picture" descr="descript">
            <a:extLst>
              <a:ext uri="{FF2B5EF4-FFF2-40B4-BE49-F238E27FC236}">
                <a16:creationId xmlns:a16="http://schemas.microsoft.com/office/drawing/2014/main" id="{DA9D07BC-136D-4BE0-A2D1-53D2EF662952}"/>
              </a:ext>
            </a:extLst>
          </p:cNvPr>
          <p:cNvPicPr/>
          <p:nvPr/>
        </p:nvPicPr>
        <p:blipFill>
          <a:blip r:embed="rId4"/>
          <a:stretch>
            <a:fillRect/>
          </a:stretch>
        </p:blipFill>
        <p:spPr>
          <a:xfrm>
            <a:off x="5970792" y="335837"/>
            <a:ext cx="5907250" cy="6115241"/>
          </a:xfrm>
          <a:prstGeom prst="rect">
            <a:avLst/>
          </a:prstGeom>
        </p:spPr>
      </p:pic>
    </p:spTree>
    <p:extLst>
      <p:ext uri="{BB962C8B-B14F-4D97-AF65-F5344CB8AC3E}">
        <p14:creationId xmlns:p14="http://schemas.microsoft.com/office/powerpoint/2010/main" val="4140641968"/>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9" name="组合 8">
            <a:extLst>
              <a:ext uri="{FF2B5EF4-FFF2-40B4-BE49-F238E27FC236}">
                <a16:creationId xmlns:a16="http://schemas.microsoft.com/office/drawing/2014/main" id="{1E1FAE43-6149-4ABE-A268-419433178EE4}"/>
              </a:ext>
            </a:extLst>
          </p:cNvPr>
          <p:cNvGrpSpPr/>
          <p:nvPr/>
        </p:nvGrpSpPr>
        <p:grpSpPr>
          <a:xfrm>
            <a:off x="829994" y="795353"/>
            <a:ext cx="3077058" cy="2440334"/>
            <a:chOff x="4513698" y="1949730"/>
            <a:chExt cx="3164617" cy="2509774"/>
          </a:xfrm>
        </p:grpSpPr>
        <p:sp>
          <p:nvSpPr>
            <p:cNvPr id="10" name="iŝ1íḑe">
              <a:extLst>
                <a:ext uri="{FF2B5EF4-FFF2-40B4-BE49-F238E27FC236}">
                  <a16:creationId xmlns:a16="http://schemas.microsoft.com/office/drawing/2014/main" id="{693A1F1D-52F2-4086-AE06-56DE7185863F}"/>
                </a:ext>
              </a:extLst>
            </p:cNvPr>
            <p:cNvSpPr/>
            <p:nvPr/>
          </p:nvSpPr>
          <p:spPr>
            <a:xfrm>
              <a:off x="4513698" y="1949730"/>
              <a:ext cx="3164617" cy="2509774"/>
            </a:xfrm>
            <a:prstGeom prst="rect">
              <a:avLst/>
            </a:prstGeom>
            <a:solidFill>
              <a:srgbClr val="FBD7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1" name="îsḷiḋè">
              <a:extLst>
                <a:ext uri="{FF2B5EF4-FFF2-40B4-BE49-F238E27FC236}">
                  <a16:creationId xmlns:a16="http://schemas.microsoft.com/office/drawing/2014/main" id="{E362933A-0431-47D1-A5DA-9DE0192DC651}"/>
                </a:ext>
              </a:extLst>
            </p:cNvPr>
            <p:cNvSpPr>
              <a:spLocks noChangeAspect="1"/>
            </p:cNvSpPr>
            <p:nvPr/>
          </p:nvSpPr>
          <p:spPr>
            <a:xfrm>
              <a:off x="5732241" y="2299352"/>
              <a:ext cx="727539" cy="727539"/>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2" name="işḷiḍê">
              <a:extLst>
                <a:ext uri="{FF2B5EF4-FFF2-40B4-BE49-F238E27FC236}">
                  <a16:creationId xmlns:a16="http://schemas.microsoft.com/office/drawing/2014/main" id="{B41DB347-D046-4626-9F4B-5BEFDDE4731B}"/>
                </a:ext>
              </a:extLst>
            </p:cNvPr>
            <p:cNvSpPr>
              <a:spLocks/>
            </p:cNvSpPr>
            <p:nvPr/>
          </p:nvSpPr>
          <p:spPr bwMode="auto">
            <a:xfrm>
              <a:off x="5935678" y="2539127"/>
              <a:ext cx="326460" cy="24798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C4D7D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sp>
        <p:nvSpPr>
          <p:cNvPr id="15" name="文本框 7">
            <a:extLst>
              <a:ext uri="{FF2B5EF4-FFF2-40B4-BE49-F238E27FC236}">
                <a16:creationId xmlns:a16="http://schemas.microsoft.com/office/drawing/2014/main" id="{C0EAD2A1-6E20-4C76-A680-CEEDFE23D5FB}"/>
              </a:ext>
            </a:extLst>
          </p:cNvPr>
          <p:cNvSpPr txBox="1"/>
          <p:nvPr/>
        </p:nvSpPr>
        <p:spPr>
          <a:xfrm>
            <a:off x="1501700" y="1986720"/>
            <a:ext cx="1750209"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kern="0" dirty="0">
                <a:solidFill>
                  <a:schemeClr val="tx1">
                    <a:lumMod val="85000"/>
                    <a:lumOff val="1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科普功能</a:t>
            </a:r>
            <a:endParaRPr kumimoji="0" lang="zh-CN" altLang="en-US" sz="2800" b="1" i="0" u="none" strike="noStrike" kern="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27" name="矩形 26">
            <a:extLst>
              <a:ext uri="{FF2B5EF4-FFF2-40B4-BE49-F238E27FC236}">
                <a16:creationId xmlns:a16="http://schemas.microsoft.com/office/drawing/2014/main" id="{0F2EE128-1F71-47E6-8833-F1B9FE219B97}"/>
              </a:ext>
            </a:extLst>
          </p:cNvPr>
          <p:cNvSpPr/>
          <p:nvPr/>
        </p:nvSpPr>
        <p:spPr>
          <a:xfrm>
            <a:off x="1103285" y="640232"/>
            <a:ext cx="2571517" cy="2753226"/>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3" name="文本框 2">
            <a:extLst>
              <a:ext uri="{FF2B5EF4-FFF2-40B4-BE49-F238E27FC236}">
                <a16:creationId xmlns:a16="http://schemas.microsoft.com/office/drawing/2014/main" id="{A521BD96-9D6A-4326-2E2F-B3AF10C4A746}"/>
              </a:ext>
            </a:extLst>
          </p:cNvPr>
          <p:cNvSpPr txBox="1"/>
          <p:nvPr/>
        </p:nvSpPr>
        <p:spPr>
          <a:xfrm>
            <a:off x="829994" y="4278776"/>
            <a:ext cx="4338906" cy="1938992"/>
          </a:xfrm>
          <a:prstGeom prst="rect">
            <a:avLst/>
          </a:prstGeom>
          <a:noFill/>
        </p:spPr>
        <p:txBody>
          <a:bodyPr wrap="square" rtlCol="0">
            <a:spAutoFit/>
          </a:bodyPr>
          <a:lstStyle/>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分</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5</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个版块展示猫咪知识：</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TNR</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、猫咪疾病、猫咪领养、撸猫、猫咪喂食。</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endPar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每个版块分为若干小知识点。点击进入对应的版块中后，可通过滑动顶部的版块封面图切换到其它版块下。</a:t>
            </a:r>
          </a:p>
        </p:txBody>
      </p:sp>
      <p:pic>
        <p:nvPicPr>
          <p:cNvPr id="2" name="picture" descr="descript">
            <a:extLst>
              <a:ext uri="{FF2B5EF4-FFF2-40B4-BE49-F238E27FC236}">
                <a16:creationId xmlns:a16="http://schemas.microsoft.com/office/drawing/2014/main" id="{9FFBAD98-0F56-88A5-EB99-BF3F24FAE1A0}"/>
              </a:ext>
            </a:extLst>
          </p:cNvPr>
          <p:cNvPicPr/>
          <p:nvPr/>
        </p:nvPicPr>
        <p:blipFill>
          <a:blip r:embed="rId4"/>
          <a:stretch>
            <a:fillRect/>
          </a:stretch>
        </p:blipFill>
        <p:spPr>
          <a:xfrm>
            <a:off x="5369193" y="377610"/>
            <a:ext cx="5992813" cy="5992813"/>
          </a:xfrm>
          <a:prstGeom prst="rect">
            <a:avLst/>
          </a:prstGeom>
        </p:spPr>
      </p:pic>
    </p:spTree>
    <p:extLst>
      <p:ext uri="{BB962C8B-B14F-4D97-AF65-F5344CB8AC3E}">
        <p14:creationId xmlns:p14="http://schemas.microsoft.com/office/powerpoint/2010/main" val="2432057110"/>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750" fill="hold"/>
                                        <p:tgtEl>
                                          <p:spTgt spid="27"/>
                                        </p:tgtEl>
                                        <p:attrNameLst>
                                          <p:attrName>ppt_w</p:attrName>
                                        </p:attrNameLst>
                                      </p:cBhvr>
                                      <p:tavLst>
                                        <p:tav tm="0">
                                          <p:val>
                                            <p:fltVal val="0"/>
                                          </p:val>
                                        </p:tav>
                                        <p:tav tm="100000">
                                          <p:val>
                                            <p:strVal val="#ppt_w"/>
                                          </p:val>
                                        </p:tav>
                                      </p:tavLst>
                                    </p:anim>
                                    <p:anim calcmode="lin" valueType="num">
                                      <p:cBhvr>
                                        <p:cTn id="12" dur="750" fill="hold"/>
                                        <p:tgtEl>
                                          <p:spTgt spid="27"/>
                                        </p:tgtEl>
                                        <p:attrNameLst>
                                          <p:attrName>ppt_h</p:attrName>
                                        </p:attrNameLst>
                                      </p:cBhvr>
                                      <p:tavLst>
                                        <p:tav tm="0">
                                          <p:val>
                                            <p:fltVal val="0"/>
                                          </p:val>
                                        </p:tav>
                                        <p:tav tm="100000">
                                          <p:val>
                                            <p:strVal val="#ppt_h"/>
                                          </p:val>
                                        </p:tav>
                                      </p:tavLst>
                                    </p:anim>
                                    <p:animEffect transition="in" filter="fade">
                                      <p:cBhvr>
                                        <p:cTn id="13" dur="750"/>
                                        <p:tgtEl>
                                          <p:spTgt spid="2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01</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8" name="矩形 7">
            <a:extLst>
              <a:ext uri="{FF2B5EF4-FFF2-40B4-BE49-F238E27FC236}">
                <a16:creationId xmlns:a16="http://schemas.microsoft.com/office/drawing/2014/main" id="{A56E36FB-C1A2-4FBC-9F93-4813B373F919}"/>
              </a:ext>
            </a:extLst>
          </p:cNvPr>
          <p:cNvSpPr/>
          <p:nvPr/>
        </p:nvSpPr>
        <p:spPr>
          <a:xfrm>
            <a:off x="918250" y="288022"/>
            <a:ext cx="5885633"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功能板块设计</a:t>
            </a:r>
            <a:r>
              <a:rPr lang="en-US" altLang="zh-CN"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a:t>
            </a: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社区板块</a:t>
            </a:r>
          </a:p>
        </p:txBody>
      </p:sp>
      <p:grpSp>
        <p:nvGrpSpPr>
          <p:cNvPr id="10" name="组合 9">
            <a:extLst>
              <a:ext uri="{FF2B5EF4-FFF2-40B4-BE49-F238E27FC236}">
                <a16:creationId xmlns:a16="http://schemas.microsoft.com/office/drawing/2014/main" id="{F408C404-5328-C56F-89BF-5BD1605B807B}"/>
              </a:ext>
            </a:extLst>
          </p:cNvPr>
          <p:cNvGrpSpPr/>
          <p:nvPr/>
        </p:nvGrpSpPr>
        <p:grpSpPr>
          <a:xfrm>
            <a:off x="1923090" y="1505432"/>
            <a:ext cx="3312611" cy="4570565"/>
            <a:chOff x="2699160" y="1751880"/>
            <a:chExt cx="3312611" cy="4570565"/>
          </a:xfrm>
        </p:grpSpPr>
        <p:sp>
          <p:nvSpPr>
            <p:cNvPr id="48" name="等腰三角形 47">
              <a:extLst>
                <a:ext uri="{FF2B5EF4-FFF2-40B4-BE49-F238E27FC236}">
                  <a16:creationId xmlns:a16="http://schemas.microsoft.com/office/drawing/2014/main" id="{D18C96C3-A18F-4CD5-BF73-D939D9B365C0}"/>
                </a:ext>
              </a:extLst>
            </p:cNvPr>
            <p:cNvSpPr/>
            <p:nvPr/>
          </p:nvSpPr>
          <p:spPr>
            <a:xfrm>
              <a:off x="4220773" y="3012355"/>
              <a:ext cx="269384" cy="232228"/>
            </a:xfrm>
            <a:prstGeom prst="triangle">
              <a:avLst/>
            </a:prstGeom>
            <a:solidFill>
              <a:srgbClr val="FBD77F"/>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1" name="椭圆 50">
              <a:extLst>
                <a:ext uri="{FF2B5EF4-FFF2-40B4-BE49-F238E27FC236}">
                  <a16:creationId xmlns:a16="http://schemas.microsoft.com/office/drawing/2014/main" id="{0D1B1462-262F-4825-9278-8DEAEC1B9B9F}"/>
                </a:ext>
              </a:extLst>
            </p:cNvPr>
            <p:cNvSpPr/>
            <p:nvPr/>
          </p:nvSpPr>
          <p:spPr>
            <a:xfrm>
              <a:off x="3905522" y="1751880"/>
              <a:ext cx="899887" cy="899887"/>
            </a:xfrm>
            <a:prstGeom prst="ellipse">
              <a:avLst/>
            </a:prstGeom>
            <a:solidFill>
              <a:sysClr val="window" lastClr="FFFFFF"/>
            </a:solidFill>
            <a:ln w="38100" cap="flat" cmpd="sng" algn="ctr">
              <a:solidFill>
                <a:srgbClr val="262626"/>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4" name="椭圆 24">
              <a:extLst>
                <a:ext uri="{FF2B5EF4-FFF2-40B4-BE49-F238E27FC236}">
                  <a16:creationId xmlns:a16="http://schemas.microsoft.com/office/drawing/2014/main" id="{C2F5036F-91C1-44C2-A348-C74EF4A9E688}"/>
                </a:ext>
              </a:extLst>
            </p:cNvPr>
            <p:cNvSpPr/>
            <p:nvPr/>
          </p:nvSpPr>
          <p:spPr>
            <a:xfrm>
              <a:off x="4123316" y="1970053"/>
              <a:ext cx="464299" cy="463540"/>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FBD77F"/>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grpSp>
          <p:nvGrpSpPr>
            <p:cNvPr id="57" name="组合 56">
              <a:extLst>
                <a:ext uri="{FF2B5EF4-FFF2-40B4-BE49-F238E27FC236}">
                  <a16:creationId xmlns:a16="http://schemas.microsoft.com/office/drawing/2014/main" id="{52F59B6E-9ED6-40DF-9336-15DC38630EB7}"/>
                </a:ext>
              </a:extLst>
            </p:cNvPr>
            <p:cNvGrpSpPr/>
            <p:nvPr/>
          </p:nvGrpSpPr>
          <p:grpSpPr>
            <a:xfrm>
              <a:off x="2983298" y="3815847"/>
              <a:ext cx="3028473" cy="2506598"/>
              <a:chOff x="7439644" y="2947217"/>
              <a:chExt cx="3028472" cy="2506598"/>
            </a:xfrm>
          </p:grpSpPr>
          <p:sp>
            <p:nvSpPr>
              <p:cNvPr id="58" name="矩形 57">
                <a:extLst>
                  <a:ext uri="{FF2B5EF4-FFF2-40B4-BE49-F238E27FC236}">
                    <a16:creationId xmlns:a16="http://schemas.microsoft.com/office/drawing/2014/main" id="{3F3D5E16-61D7-4A7D-ACF7-9198F34B8010}"/>
                  </a:ext>
                </a:extLst>
              </p:cNvPr>
              <p:cNvSpPr/>
              <p:nvPr/>
            </p:nvSpPr>
            <p:spPr bwMode="auto">
              <a:xfrm>
                <a:off x="7439644" y="3394918"/>
                <a:ext cx="3028472" cy="2058897"/>
              </a:xfrm>
              <a:prstGeom prst="rect">
                <a:avLst/>
              </a:prstGeom>
            </p:spPr>
            <p:txBody>
              <a:bodyPr wrap="square">
                <a:spAutoFit/>
                <a:scene3d>
                  <a:camera prst="orthographicFront"/>
                  <a:lightRig rig="threePt" dir="t"/>
                </a:scene3d>
                <a:sp3d contourW="12700"/>
              </a:bodyPr>
              <a:lstStyle/>
              <a:p>
                <a:pPr algn="ctr" defTabSz="609585">
                  <a:lnSpc>
                    <a:spcPct val="130000"/>
                  </a:lnSpc>
                  <a:defRPr/>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为更多的猫咪获得更多的曝光。展示给用户重要事件</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如：猫咪需要紧急救援、临时寄养等</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的报道、后续的反馈等。</a:t>
                </a:r>
              </a:p>
            </p:txBody>
          </p:sp>
          <p:sp>
            <p:nvSpPr>
              <p:cNvPr id="59" name="PA-文本框 8">
                <a:extLst>
                  <a:ext uri="{FF2B5EF4-FFF2-40B4-BE49-F238E27FC236}">
                    <a16:creationId xmlns:a16="http://schemas.microsoft.com/office/drawing/2014/main" id="{EBB4927E-772B-4ABF-B4E2-4A21009242DD}"/>
                  </a:ext>
                </a:extLst>
              </p:cNvPr>
              <p:cNvSpPr txBox="1"/>
              <p:nvPr>
                <p:custDataLst>
                  <p:tags r:id="rId2"/>
                </p:custDataLst>
              </p:nvPr>
            </p:nvSpPr>
            <p:spPr>
              <a:xfrm>
                <a:off x="8103929" y="2947217"/>
                <a:ext cx="1415772" cy="461665"/>
              </a:xfrm>
              <a:prstGeom prst="rect">
                <a:avLst/>
              </a:prstGeom>
              <a:noFill/>
            </p:spPr>
            <p:txBody>
              <a:bodyPr wrap="none" rtlCol="0">
                <a:spAutoFit/>
                <a:scene3d>
                  <a:camera prst="orthographicFront"/>
                  <a:lightRig rig="threePt" dir="t"/>
                </a:scene3d>
                <a:sp3d contourW="12700"/>
              </a:bodyPr>
              <a:lstStyle/>
              <a:p>
                <a:pPr algn="ctr" defTabSz="609585"/>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山猫速报</a:t>
                </a:r>
              </a:p>
            </p:txBody>
          </p:sp>
        </p:grpSp>
        <p:sp>
          <p:nvSpPr>
            <p:cNvPr id="2" name="任意多边形: 形状 1">
              <a:extLst>
                <a:ext uri="{FF2B5EF4-FFF2-40B4-BE49-F238E27FC236}">
                  <a16:creationId xmlns:a16="http://schemas.microsoft.com/office/drawing/2014/main" id="{B0704DAE-073F-5E66-96EB-2ECC6F92D350}"/>
                </a:ext>
              </a:extLst>
            </p:cNvPr>
            <p:cNvSpPr/>
            <p:nvPr/>
          </p:nvSpPr>
          <p:spPr>
            <a:xfrm>
              <a:off x="2699160" y="3244583"/>
              <a:ext cx="3312611" cy="346076"/>
            </a:xfrm>
            <a:custGeom>
              <a:avLst/>
              <a:gdLst>
                <a:gd name="connsiteX0" fmla="*/ 173038 w 3312611"/>
                <a:gd name="connsiteY0" fmla="*/ 0 h 346076"/>
                <a:gd name="connsiteX1" fmla="*/ 3312611 w 3312611"/>
                <a:gd name="connsiteY1" fmla="*/ 0 h 346076"/>
                <a:gd name="connsiteX2" fmla="*/ 3312611 w 3312611"/>
                <a:gd name="connsiteY2" fmla="*/ 346076 h 346076"/>
                <a:gd name="connsiteX3" fmla="*/ 173038 w 3312611"/>
                <a:gd name="connsiteY3" fmla="*/ 346076 h 346076"/>
                <a:gd name="connsiteX4" fmla="*/ 0 w 3312611"/>
                <a:gd name="connsiteY4" fmla="*/ 173038 h 346076"/>
                <a:gd name="connsiteX5" fmla="*/ 173038 w 3312611"/>
                <a:gd name="connsiteY5" fmla="*/ 0 h 3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611" h="346076">
                  <a:moveTo>
                    <a:pt x="173038" y="0"/>
                  </a:moveTo>
                  <a:lnTo>
                    <a:pt x="3312611" y="0"/>
                  </a:lnTo>
                  <a:lnTo>
                    <a:pt x="3312611" y="346076"/>
                  </a:lnTo>
                  <a:lnTo>
                    <a:pt x="173038" y="346076"/>
                  </a:lnTo>
                  <a:cubicBezTo>
                    <a:pt x="77472" y="346076"/>
                    <a:pt x="0" y="268604"/>
                    <a:pt x="0" y="173038"/>
                  </a:cubicBezTo>
                  <a:cubicBezTo>
                    <a:pt x="0" y="77472"/>
                    <a:pt x="77472" y="0"/>
                    <a:pt x="173038" y="0"/>
                  </a:cubicBezTo>
                  <a:close/>
                </a:path>
              </a:pathLst>
            </a:custGeom>
            <a:solidFill>
              <a:srgbClr val="FBD77F"/>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grpSp>
      <p:grpSp>
        <p:nvGrpSpPr>
          <p:cNvPr id="11" name="组合 10">
            <a:extLst>
              <a:ext uri="{FF2B5EF4-FFF2-40B4-BE49-F238E27FC236}">
                <a16:creationId xmlns:a16="http://schemas.microsoft.com/office/drawing/2014/main" id="{F689CA69-E2A9-DAB7-F76E-8E90A950708C}"/>
              </a:ext>
            </a:extLst>
          </p:cNvPr>
          <p:cNvGrpSpPr/>
          <p:nvPr/>
        </p:nvGrpSpPr>
        <p:grpSpPr>
          <a:xfrm>
            <a:off x="6528394" y="1516250"/>
            <a:ext cx="3312611" cy="4159637"/>
            <a:chOff x="6258076" y="1751880"/>
            <a:chExt cx="3312611" cy="4159637"/>
          </a:xfrm>
        </p:grpSpPr>
        <p:sp>
          <p:nvSpPr>
            <p:cNvPr id="49" name="等腰三角形 48">
              <a:extLst>
                <a:ext uri="{FF2B5EF4-FFF2-40B4-BE49-F238E27FC236}">
                  <a16:creationId xmlns:a16="http://schemas.microsoft.com/office/drawing/2014/main" id="{5A91D17C-E393-450F-BEB1-3398C7F13B3C}"/>
                </a:ext>
              </a:extLst>
            </p:cNvPr>
            <p:cNvSpPr/>
            <p:nvPr/>
          </p:nvSpPr>
          <p:spPr>
            <a:xfrm>
              <a:off x="7641291" y="3012355"/>
              <a:ext cx="269384" cy="232228"/>
            </a:xfrm>
            <a:prstGeom prst="triangle">
              <a:avLst/>
            </a:prstGeom>
            <a:solidFill>
              <a:srgbClr val="C4D7D3"/>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2" name="椭圆 51">
              <a:extLst>
                <a:ext uri="{FF2B5EF4-FFF2-40B4-BE49-F238E27FC236}">
                  <a16:creationId xmlns:a16="http://schemas.microsoft.com/office/drawing/2014/main" id="{792A0916-187A-4256-93D0-49F46407A93F}"/>
                </a:ext>
              </a:extLst>
            </p:cNvPr>
            <p:cNvSpPr/>
            <p:nvPr/>
          </p:nvSpPr>
          <p:spPr>
            <a:xfrm>
              <a:off x="7326042" y="1751880"/>
              <a:ext cx="899887" cy="899887"/>
            </a:xfrm>
            <a:prstGeom prst="ellipse">
              <a:avLst/>
            </a:prstGeom>
            <a:solidFill>
              <a:sysClr val="window" lastClr="FFFFFF"/>
            </a:solidFill>
            <a:ln w="38100" cap="flat" cmpd="sng" algn="ctr">
              <a:solidFill>
                <a:srgbClr val="262626"/>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5" name="椭圆 25">
              <a:extLst>
                <a:ext uri="{FF2B5EF4-FFF2-40B4-BE49-F238E27FC236}">
                  <a16:creationId xmlns:a16="http://schemas.microsoft.com/office/drawing/2014/main" id="{905945CE-BDE0-44BB-BAA8-D1F8904CBC24}"/>
                </a:ext>
              </a:extLst>
            </p:cNvPr>
            <p:cNvSpPr/>
            <p:nvPr/>
          </p:nvSpPr>
          <p:spPr>
            <a:xfrm>
              <a:off x="7543835" y="1992480"/>
              <a:ext cx="464299" cy="418687"/>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rgbClr val="C4D7D3"/>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grpSp>
          <p:nvGrpSpPr>
            <p:cNvPr id="60" name="组合 59">
              <a:extLst>
                <a:ext uri="{FF2B5EF4-FFF2-40B4-BE49-F238E27FC236}">
                  <a16:creationId xmlns:a16="http://schemas.microsoft.com/office/drawing/2014/main" id="{DA9B5C50-2EF7-44B7-92FB-EB6EE55A2B1C}"/>
                </a:ext>
              </a:extLst>
            </p:cNvPr>
            <p:cNvGrpSpPr/>
            <p:nvPr/>
          </p:nvGrpSpPr>
          <p:grpSpPr>
            <a:xfrm>
              <a:off x="6258076" y="3815847"/>
              <a:ext cx="3136381" cy="2095670"/>
              <a:chOff x="7293905" y="2947217"/>
              <a:chExt cx="3136380" cy="2095670"/>
            </a:xfrm>
          </p:grpSpPr>
          <p:sp>
            <p:nvSpPr>
              <p:cNvPr id="61" name="矩形 60">
                <a:extLst>
                  <a:ext uri="{FF2B5EF4-FFF2-40B4-BE49-F238E27FC236}">
                    <a16:creationId xmlns:a16="http://schemas.microsoft.com/office/drawing/2014/main" id="{EE206971-C7DC-43B5-BC1C-19DC22736157}"/>
                  </a:ext>
                </a:extLst>
              </p:cNvPr>
              <p:cNvSpPr/>
              <p:nvPr/>
            </p:nvSpPr>
            <p:spPr bwMode="auto">
              <a:xfrm>
                <a:off x="7293905" y="3384100"/>
                <a:ext cx="3136380" cy="1658787"/>
              </a:xfrm>
              <a:prstGeom prst="rect">
                <a:avLst/>
              </a:prstGeom>
            </p:spPr>
            <p:txBody>
              <a:bodyPr wrap="square">
                <a:spAutoFit/>
                <a:scene3d>
                  <a:camera prst="orthographicFront"/>
                  <a:lightRig rig="threePt" dir="t"/>
                </a:scene3d>
                <a:sp3d contourW="12700"/>
              </a:bodyPr>
              <a:lstStyle/>
              <a:p>
                <a:pPr algn="ctr" defTabSz="609585">
                  <a:lnSpc>
                    <a:spcPct val="130000"/>
                  </a:lnSpc>
                  <a:defRPr/>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猫友圈的设置是为了满足用户分享、消费猫咪图文的需求。核心功能为评论投稿、消费猫咪图文。 </a:t>
                </a:r>
              </a:p>
            </p:txBody>
          </p:sp>
          <p:sp>
            <p:nvSpPr>
              <p:cNvPr id="62" name="PA-文本框 8">
                <a:extLst>
                  <a:ext uri="{FF2B5EF4-FFF2-40B4-BE49-F238E27FC236}">
                    <a16:creationId xmlns:a16="http://schemas.microsoft.com/office/drawing/2014/main" id="{50757B4F-D660-442E-90F2-E5278C35147C}"/>
                  </a:ext>
                </a:extLst>
              </p:cNvPr>
              <p:cNvSpPr txBox="1"/>
              <p:nvPr>
                <p:custDataLst>
                  <p:tags r:id="rId1"/>
                </p:custDataLst>
              </p:nvPr>
            </p:nvSpPr>
            <p:spPr>
              <a:xfrm>
                <a:off x="8257813" y="2947217"/>
                <a:ext cx="1107996" cy="461665"/>
              </a:xfrm>
              <a:prstGeom prst="rect">
                <a:avLst/>
              </a:prstGeom>
              <a:noFill/>
            </p:spPr>
            <p:txBody>
              <a:bodyPr wrap="none" rtlCol="0">
                <a:spAutoFit/>
                <a:scene3d>
                  <a:camera prst="orthographicFront"/>
                  <a:lightRig rig="threePt" dir="t"/>
                </a:scene3d>
                <a:sp3d contourW="12700"/>
              </a:bodyPr>
              <a:lstStyle/>
              <a:p>
                <a:pPr algn="ctr" defTabSz="609585"/>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猫友圈</a:t>
                </a:r>
              </a:p>
            </p:txBody>
          </p:sp>
        </p:grpSp>
        <p:sp>
          <p:nvSpPr>
            <p:cNvPr id="3" name="任意多边形: 形状 2">
              <a:extLst>
                <a:ext uri="{FF2B5EF4-FFF2-40B4-BE49-F238E27FC236}">
                  <a16:creationId xmlns:a16="http://schemas.microsoft.com/office/drawing/2014/main" id="{7A2EECFF-E7C1-D4F8-E72C-00C82D4904BF}"/>
                </a:ext>
              </a:extLst>
            </p:cNvPr>
            <p:cNvSpPr/>
            <p:nvPr/>
          </p:nvSpPr>
          <p:spPr>
            <a:xfrm rot="10800000">
              <a:off x="6258076" y="3244583"/>
              <a:ext cx="3312611" cy="346076"/>
            </a:xfrm>
            <a:custGeom>
              <a:avLst/>
              <a:gdLst>
                <a:gd name="connsiteX0" fmla="*/ 173038 w 3312611"/>
                <a:gd name="connsiteY0" fmla="*/ 0 h 346076"/>
                <a:gd name="connsiteX1" fmla="*/ 3312611 w 3312611"/>
                <a:gd name="connsiteY1" fmla="*/ 0 h 346076"/>
                <a:gd name="connsiteX2" fmla="*/ 3312611 w 3312611"/>
                <a:gd name="connsiteY2" fmla="*/ 346076 h 346076"/>
                <a:gd name="connsiteX3" fmla="*/ 173038 w 3312611"/>
                <a:gd name="connsiteY3" fmla="*/ 346076 h 346076"/>
                <a:gd name="connsiteX4" fmla="*/ 0 w 3312611"/>
                <a:gd name="connsiteY4" fmla="*/ 173038 h 346076"/>
                <a:gd name="connsiteX5" fmla="*/ 173038 w 3312611"/>
                <a:gd name="connsiteY5" fmla="*/ 0 h 3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611" h="346076">
                  <a:moveTo>
                    <a:pt x="173038" y="0"/>
                  </a:moveTo>
                  <a:lnTo>
                    <a:pt x="3312611" y="0"/>
                  </a:lnTo>
                  <a:lnTo>
                    <a:pt x="3312611" y="346076"/>
                  </a:lnTo>
                  <a:lnTo>
                    <a:pt x="173038" y="346076"/>
                  </a:lnTo>
                  <a:cubicBezTo>
                    <a:pt x="77472" y="346076"/>
                    <a:pt x="0" y="268604"/>
                    <a:pt x="0" y="173038"/>
                  </a:cubicBezTo>
                  <a:cubicBezTo>
                    <a:pt x="0" y="77472"/>
                    <a:pt x="77472" y="0"/>
                    <a:pt x="173038" y="0"/>
                  </a:cubicBezTo>
                  <a:close/>
                </a:path>
              </a:pathLst>
            </a:custGeom>
            <a:solidFill>
              <a:srgbClr val="C4D7D3"/>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grpSp>
    </p:spTree>
    <p:extLst>
      <p:ext uri="{BB962C8B-B14F-4D97-AF65-F5344CB8AC3E}">
        <p14:creationId xmlns:p14="http://schemas.microsoft.com/office/powerpoint/2010/main" val="2473988237"/>
      </p:ext>
    </p:extLst>
  </p:cSld>
  <p:clrMapOvr>
    <a:masterClrMapping/>
  </p:clrMapOvr>
  <mc:AlternateContent xmlns:mc="http://schemas.openxmlformats.org/markup-compatibility/2006" xmlns:p14="http://schemas.microsoft.com/office/powerpoint/2010/main">
    <mc:Choice Requires="p14">
      <p:transition spd="slow" p14:dur="175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9" name="组合 8">
            <a:extLst>
              <a:ext uri="{FF2B5EF4-FFF2-40B4-BE49-F238E27FC236}">
                <a16:creationId xmlns:a16="http://schemas.microsoft.com/office/drawing/2014/main" id="{1E1FAE43-6149-4ABE-A268-419433178EE4}"/>
              </a:ext>
            </a:extLst>
          </p:cNvPr>
          <p:cNvGrpSpPr/>
          <p:nvPr/>
        </p:nvGrpSpPr>
        <p:grpSpPr>
          <a:xfrm>
            <a:off x="1102498" y="830895"/>
            <a:ext cx="3077058" cy="2440334"/>
            <a:chOff x="4513698" y="1949730"/>
            <a:chExt cx="3164617" cy="2509774"/>
          </a:xfrm>
        </p:grpSpPr>
        <p:sp>
          <p:nvSpPr>
            <p:cNvPr id="10" name="iŝ1íḑe">
              <a:extLst>
                <a:ext uri="{FF2B5EF4-FFF2-40B4-BE49-F238E27FC236}">
                  <a16:creationId xmlns:a16="http://schemas.microsoft.com/office/drawing/2014/main" id="{693A1F1D-52F2-4086-AE06-56DE7185863F}"/>
                </a:ext>
              </a:extLst>
            </p:cNvPr>
            <p:cNvSpPr/>
            <p:nvPr/>
          </p:nvSpPr>
          <p:spPr>
            <a:xfrm>
              <a:off x="4513698" y="1949730"/>
              <a:ext cx="3164617" cy="2509774"/>
            </a:xfrm>
            <a:prstGeom prst="rect">
              <a:avLst/>
            </a:prstGeom>
            <a:solidFill>
              <a:srgbClr val="FBD7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1" name="îsḷiḋè">
              <a:extLst>
                <a:ext uri="{FF2B5EF4-FFF2-40B4-BE49-F238E27FC236}">
                  <a16:creationId xmlns:a16="http://schemas.microsoft.com/office/drawing/2014/main" id="{E362933A-0431-47D1-A5DA-9DE0192DC651}"/>
                </a:ext>
              </a:extLst>
            </p:cNvPr>
            <p:cNvSpPr>
              <a:spLocks noChangeAspect="1"/>
            </p:cNvSpPr>
            <p:nvPr/>
          </p:nvSpPr>
          <p:spPr>
            <a:xfrm>
              <a:off x="5732241" y="2299352"/>
              <a:ext cx="727539" cy="727539"/>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2" name="işḷiḍê">
              <a:extLst>
                <a:ext uri="{FF2B5EF4-FFF2-40B4-BE49-F238E27FC236}">
                  <a16:creationId xmlns:a16="http://schemas.microsoft.com/office/drawing/2014/main" id="{B41DB347-D046-4626-9F4B-5BEFDDE4731B}"/>
                </a:ext>
              </a:extLst>
            </p:cNvPr>
            <p:cNvSpPr>
              <a:spLocks/>
            </p:cNvSpPr>
            <p:nvPr/>
          </p:nvSpPr>
          <p:spPr bwMode="auto">
            <a:xfrm>
              <a:off x="5935678" y="2539127"/>
              <a:ext cx="326460" cy="24798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C4D7D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sp>
        <p:nvSpPr>
          <p:cNvPr id="15" name="文本框 7">
            <a:extLst>
              <a:ext uri="{FF2B5EF4-FFF2-40B4-BE49-F238E27FC236}">
                <a16:creationId xmlns:a16="http://schemas.microsoft.com/office/drawing/2014/main" id="{C0EAD2A1-6E20-4C76-A680-CEEDFE23D5FB}"/>
              </a:ext>
            </a:extLst>
          </p:cNvPr>
          <p:cNvSpPr txBox="1"/>
          <p:nvPr/>
        </p:nvSpPr>
        <p:spPr>
          <a:xfrm>
            <a:off x="1774204" y="2022262"/>
            <a:ext cx="1750209"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rPr>
              <a:t>山猫速报</a:t>
            </a:r>
          </a:p>
        </p:txBody>
      </p:sp>
      <p:sp>
        <p:nvSpPr>
          <p:cNvPr id="27" name="矩形 26">
            <a:extLst>
              <a:ext uri="{FF2B5EF4-FFF2-40B4-BE49-F238E27FC236}">
                <a16:creationId xmlns:a16="http://schemas.microsoft.com/office/drawing/2014/main" id="{0F2EE128-1F71-47E6-8833-F1B9FE219B97}"/>
              </a:ext>
            </a:extLst>
          </p:cNvPr>
          <p:cNvSpPr/>
          <p:nvPr/>
        </p:nvSpPr>
        <p:spPr>
          <a:xfrm>
            <a:off x="1375789" y="675774"/>
            <a:ext cx="2571517" cy="2753226"/>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3" name="文本框 2">
            <a:extLst>
              <a:ext uri="{FF2B5EF4-FFF2-40B4-BE49-F238E27FC236}">
                <a16:creationId xmlns:a16="http://schemas.microsoft.com/office/drawing/2014/main" id="{A521BD96-9D6A-4326-2E2F-B3AF10C4A746}"/>
              </a:ext>
            </a:extLst>
          </p:cNvPr>
          <p:cNvSpPr txBox="1"/>
          <p:nvPr/>
        </p:nvSpPr>
        <p:spPr>
          <a:xfrm>
            <a:off x="927788" y="4011590"/>
            <a:ext cx="6739206" cy="1938992"/>
          </a:xfrm>
          <a:prstGeom prst="rect">
            <a:avLst/>
          </a:prstGeom>
          <a:noFill/>
        </p:spPr>
        <p:txBody>
          <a:bodyPr wrap="square" rtlCol="0">
            <a:spAutoFit/>
          </a:bodyPr>
          <a:lstStyle/>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设置这一版块是为了在小程序中增加产品运营人员与用户之间的沟通途径，对校园内发生的与猫咪相关  的“新闻”推给用户。</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endPar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每一条速报均可选择配置一个链接（包含小程序内部的页面路径及关联公众号的推文链接） </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p:txBody>
      </p:sp>
      <p:pic>
        <p:nvPicPr>
          <p:cNvPr id="2" name="picture" descr="descript">
            <a:extLst>
              <a:ext uri="{FF2B5EF4-FFF2-40B4-BE49-F238E27FC236}">
                <a16:creationId xmlns:a16="http://schemas.microsoft.com/office/drawing/2014/main" id="{9D81C48C-3AE5-84B3-5065-E43581BCB958}"/>
              </a:ext>
            </a:extLst>
          </p:cNvPr>
          <p:cNvPicPr/>
          <p:nvPr/>
        </p:nvPicPr>
        <p:blipFill>
          <a:blip r:embed="rId4"/>
          <a:stretch>
            <a:fillRect/>
          </a:stretch>
        </p:blipFill>
        <p:spPr>
          <a:xfrm>
            <a:off x="8244695" y="160424"/>
            <a:ext cx="3077058" cy="6537152"/>
          </a:xfrm>
          <a:prstGeom prst="rect">
            <a:avLst/>
          </a:prstGeom>
          <a:ln>
            <a:noFill/>
          </a:ln>
          <a:effectLst>
            <a:softEdge rad="112500"/>
          </a:effectLst>
        </p:spPr>
      </p:pic>
    </p:spTree>
    <p:extLst>
      <p:ext uri="{BB962C8B-B14F-4D97-AF65-F5344CB8AC3E}">
        <p14:creationId xmlns:p14="http://schemas.microsoft.com/office/powerpoint/2010/main" val="2711575092"/>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750" fill="hold"/>
                                        <p:tgtEl>
                                          <p:spTgt spid="27"/>
                                        </p:tgtEl>
                                        <p:attrNameLst>
                                          <p:attrName>ppt_w</p:attrName>
                                        </p:attrNameLst>
                                      </p:cBhvr>
                                      <p:tavLst>
                                        <p:tav tm="0">
                                          <p:val>
                                            <p:fltVal val="0"/>
                                          </p:val>
                                        </p:tav>
                                        <p:tav tm="100000">
                                          <p:val>
                                            <p:strVal val="#ppt_w"/>
                                          </p:val>
                                        </p:tav>
                                      </p:tavLst>
                                    </p:anim>
                                    <p:anim calcmode="lin" valueType="num">
                                      <p:cBhvr>
                                        <p:cTn id="12" dur="750" fill="hold"/>
                                        <p:tgtEl>
                                          <p:spTgt spid="27"/>
                                        </p:tgtEl>
                                        <p:attrNameLst>
                                          <p:attrName>ppt_h</p:attrName>
                                        </p:attrNameLst>
                                      </p:cBhvr>
                                      <p:tavLst>
                                        <p:tav tm="0">
                                          <p:val>
                                            <p:fltVal val="0"/>
                                          </p:val>
                                        </p:tav>
                                        <p:tav tm="100000">
                                          <p:val>
                                            <p:strVal val="#ppt_h"/>
                                          </p:val>
                                        </p:tav>
                                      </p:tavLst>
                                    </p:anim>
                                    <p:animEffect transition="in" filter="fade">
                                      <p:cBhvr>
                                        <p:cTn id="13" dur="750"/>
                                        <p:tgtEl>
                                          <p:spTgt spid="2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9" name="组合 8">
            <a:extLst>
              <a:ext uri="{FF2B5EF4-FFF2-40B4-BE49-F238E27FC236}">
                <a16:creationId xmlns:a16="http://schemas.microsoft.com/office/drawing/2014/main" id="{1E1FAE43-6149-4ABE-A268-419433178EE4}"/>
              </a:ext>
            </a:extLst>
          </p:cNvPr>
          <p:cNvGrpSpPr/>
          <p:nvPr/>
        </p:nvGrpSpPr>
        <p:grpSpPr>
          <a:xfrm>
            <a:off x="1102498" y="830895"/>
            <a:ext cx="3077058" cy="2440334"/>
            <a:chOff x="4513698" y="1949730"/>
            <a:chExt cx="3164617" cy="2509774"/>
          </a:xfrm>
        </p:grpSpPr>
        <p:sp>
          <p:nvSpPr>
            <p:cNvPr id="10" name="iŝ1íḑe">
              <a:extLst>
                <a:ext uri="{FF2B5EF4-FFF2-40B4-BE49-F238E27FC236}">
                  <a16:creationId xmlns:a16="http://schemas.microsoft.com/office/drawing/2014/main" id="{693A1F1D-52F2-4086-AE06-56DE7185863F}"/>
                </a:ext>
              </a:extLst>
            </p:cNvPr>
            <p:cNvSpPr/>
            <p:nvPr/>
          </p:nvSpPr>
          <p:spPr>
            <a:xfrm>
              <a:off x="4513698" y="1949730"/>
              <a:ext cx="3164617" cy="2509774"/>
            </a:xfrm>
            <a:prstGeom prst="rect">
              <a:avLst/>
            </a:prstGeom>
            <a:solidFill>
              <a:srgbClr val="FBD7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1" name="îsḷiḋè">
              <a:extLst>
                <a:ext uri="{FF2B5EF4-FFF2-40B4-BE49-F238E27FC236}">
                  <a16:creationId xmlns:a16="http://schemas.microsoft.com/office/drawing/2014/main" id="{E362933A-0431-47D1-A5DA-9DE0192DC651}"/>
                </a:ext>
              </a:extLst>
            </p:cNvPr>
            <p:cNvSpPr>
              <a:spLocks noChangeAspect="1"/>
            </p:cNvSpPr>
            <p:nvPr/>
          </p:nvSpPr>
          <p:spPr>
            <a:xfrm>
              <a:off x="5732241" y="2299352"/>
              <a:ext cx="727539" cy="727539"/>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2" name="işḷiḍê">
              <a:extLst>
                <a:ext uri="{FF2B5EF4-FFF2-40B4-BE49-F238E27FC236}">
                  <a16:creationId xmlns:a16="http://schemas.microsoft.com/office/drawing/2014/main" id="{B41DB347-D046-4626-9F4B-5BEFDDE4731B}"/>
                </a:ext>
              </a:extLst>
            </p:cNvPr>
            <p:cNvSpPr>
              <a:spLocks/>
            </p:cNvSpPr>
            <p:nvPr/>
          </p:nvSpPr>
          <p:spPr bwMode="auto">
            <a:xfrm>
              <a:off x="5935678" y="2539127"/>
              <a:ext cx="326460" cy="24798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C4D7D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sp>
        <p:nvSpPr>
          <p:cNvPr id="15" name="文本框 7">
            <a:extLst>
              <a:ext uri="{FF2B5EF4-FFF2-40B4-BE49-F238E27FC236}">
                <a16:creationId xmlns:a16="http://schemas.microsoft.com/office/drawing/2014/main" id="{C0EAD2A1-6E20-4C76-A680-CEEDFE23D5FB}"/>
              </a:ext>
            </a:extLst>
          </p:cNvPr>
          <p:cNvSpPr txBox="1"/>
          <p:nvPr/>
        </p:nvSpPr>
        <p:spPr>
          <a:xfrm>
            <a:off x="1774204" y="2022262"/>
            <a:ext cx="1750209"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kern="0" dirty="0">
                <a:solidFill>
                  <a:schemeClr val="tx1">
                    <a:lumMod val="85000"/>
                    <a:lumOff val="1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猫友圈</a:t>
            </a:r>
            <a:endParaRPr kumimoji="0" lang="zh-CN" altLang="en-US" sz="2800" b="1" i="0" u="none" strike="noStrike" kern="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27" name="矩形 26">
            <a:extLst>
              <a:ext uri="{FF2B5EF4-FFF2-40B4-BE49-F238E27FC236}">
                <a16:creationId xmlns:a16="http://schemas.microsoft.com/office/drawing/2014/main" id="{0F2EE128-1F71-47E6-8833-F1B9FE219B97}"/>
              </a:ext>
            </a:extLst>
          </p:cNvPr>
          <p:cNvSpPr/>
          <p:nvPr/>
        </p:nvSpPr>
        <p:spPr>
          <a:xfrm>
            <a:off x="1375789" y="675774"/>
            <a:ext cx="2571517" cy="2753226"/>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3" name="文本框 2">
            <a:extLst>
              <a:ext uri="{FF2B5EF4-FFF2-40B4-BE49-F238E27FC236}">
                <a16:creationId xmlns:a16="http://schemas.microsoft.com/office/drawing/2014/main" id="{A521BD96-9D6A-4326-2E2F-B3AF10C4A746}"/>
              </a:ext>
            </a:extLst>
          </p:cNvPr>
          <p:cNvSpPr txBox="1"/>
          <p:nvPr/>
        </p:nvSpPr>
        <p:spPr>
          <a:xfrm>
            <a:off x="944029" y="4280493"/>
            <a:ext cx="4101411" cy="1323439"/>
          </a:xfrm>
          <a:prstGeom prst="rect">
            <a:avLst/>
          </a:prstGeom>
          <a:noFill/>
        </p:spPr>
        <p:txBody>
          <a:bodyPr wrap="square" rtlCol="0">
            <a:spAutoFit/>
          </a:bodyPr>
          <a:lstStyle/>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用户可在社区的猫友圈中评论投稿猫咪图文故事。同时，猫咪详情页下方也设置评论投稿猫咪图文故事  的功能。</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p:txBody>
      </p:sp>
      <p:pic>
        <p:nvPicPr>
          <p:cNvPr id="5" name="picture" descr="descript">
            <a:extLst>
              <a:ext uri="{FF2B5EF4-FFF2-40B4-BE49-F238E27FC236}">
                <a16:creationId xmlns:a16="http://schemas.microsoft.com/office/drawing/2014/main" id="{48BCCF08-248F-A891-4286-59640691D374}"/>
              </a:ext>
            </a:extLst>
          </p:cNvPr>
          <p:cNvPicPr/>
          <p:nvPr/>
        </p:nvPicPr>
        <p:blipFill>
          <a:blip r:embed="rId4"/>
          <a:stretch>
            <a:fillRect/>
          </a:stretch>
        </p:blipFill>
        <p:spPr>
          <a:xfrm>
            <a:off x="5317217" y="299571"/>
            <a:ext cx="6306272" cy="6258857"/>
          </a:xfrm>
          <a:prstGeom prst="rect">
            <a:avLst/>
          </a:prstGeom>
        </p:spPr>
      </p:pic>
    </p:spTree>
    <p:extLst>
      <p:ext uri="{BB962C8B-B14F-4D97-AF65-F5344CB8AC3E}">
        <p14:creationId xmlns:p14="http://schemas.microsoft.com/office/powerpoint/2010/main" val="2496853331"/>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750" fill="hold"/>
                                        <p:tgtEl>
                                          <p:spTgt spid="27"/>
                                        </p:tgtEl>
                                        <p:attrNameLst>
                                          <p:attrName>ppt_w</p:attrName>
                                        </p:attrNameLst>
                                      </p:cBhvr>
                                      <p:tavLst>
                                        <p:tav tm="0">
                                          <p:val>
                                            <p:fltVal val="0"/>
                                          </p:val>
                                        </p:tav>
                                        <p:tav tm="100000">
                                          <p:val>
                                            <p:strVal val="#ppt_w"/>
                                          </p:val>
                                        </p:tav>
                                      </p:tavLst>
                                    </p:anim>
                                    <p:anim calcmode="lin" valueType="num">
                                      <p:cBhvr>
                                        <p:cTn id="12" dur="750" fill="hold"/>
                                        <p:tgtEl>
                                          <p:spTgt spid="27"/>
                                        </p:tgtEl>
                                        <p:attrNameLst>
                                          <p:attrName>ppt_h</p:attrName>
                                        </p:attrNameLst>
                                      </p:cBhvr>
                                      <p:tavLst>
                                        <p:tav tm="0">
                                          <p:val>
                                            <p:fltVal val="0"/>
                                          </p:val>
                                        </p:tav>
                                        <p:tav tm="100000">
                                          <p:val>
                                            <p:strVal val="#ppt_h"/>
                                          </p:val>
                                        </p:tav>
                                      </p:tavLst>
                                    </p:anim>
                                    <p:animEffect transition="in" filter="fade">
                                      <p:cBhvr>
                                        <p:cTn id="13" dur="750"/>
                                        <p:tgtEl>
                                          <p:spTgt spid="2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9" name="组合 8">
            <a:extLst>
              <a:ext uri="{FF2B5EF4-FFF2-40B4-BE49-F238E27FC236}">
                <a16:creationId xmlns:a16="http://schemas.microsoft.com/office/drawing/2014/main" id="{1E1FAE43-6149-4ABE-A268-419433178EE4}"/>
              </a:ext>
            </a:extLst>
          </p:cNvPr>
          <p:cNvGrpSpPr/>
          <p:nvPr/>
        </p:nvGrpSpPr>
        <p:grpSpPr>
          <a:xfrm>
            <a:off x="1414194" y="544328"/>
            <a:ext cx="3077058" cy="2440334"/>
            <a:chOff x="4513698" y="1949730"/>
            <a:chExt cx="3164617" cy="2509774"/>
          </a:xfrm>
        </p:grpSpPr>
        <p:sp>
          <p:nvSpPr>
            <p:cNvPr id="10" name="iŝ1íḑe">
              <a:extLst>
                <a:ext uri="{FF2B5EF4-FFF2-40B4-BE49-F238E27FC236}">
                  <a16:creationId xmlns:a16="http://schemas.microsoft.com/office/drawing/2014/main" id="{693A1F1D-52F2-4086-AE06-56DE7185863F}"/>
                </a:ext>
              </a:extLst>
            </p:cNvPr>
            <p:cNvSpPr/>
            <p:nvPr/>
          </p:nvSpPr>
          <p:spPr>
            <a:xfrm>
              <a:off x="4513698" y="1949730"/>
              <a:ext cx="3164617" cy="2509774"/>
            </a:xfrm>
            <a:prstGeom prst="rect">
              <a:avLst/>
            </a:prstGeom>
            <a:solidFill>
              <a:srgbClr val="FBD7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1" name="îsḷiḋè">
              <a:extLst>
                <a:ext uri="{FF2B5EF4-FFF2-40B4-BE49-F238E27FC236}">
                  <a16:creationId xmlns:a16="http://schemas.microsoft.com/office/drawing/2014/main" id="{E362933A-0431-47D1-A5DA-9DE0192DC651}"/>
                </a:ext>
              </a:extLst>
            </p:cNvPr>
            <p:cNvSpPr>
              <a:spLocks noChangeAspect="1"/>
            </p:cNvSpPr>
            <p:nvPr/>
          </p:nvSpPr>
          <p:spPr>
            <a:xfrm>
              <a:off x="5732241" y="2299352"/>
              <a:ext cx="727539" cy="727539"/>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2" name="işḷiḍê">
              <a:extLst>
                <a:ext uri="{FF2B5EF4-FFF2-40B4-BE49-F238E27FC236}">
                  <a16:creationId xmlns:a16="http://schemas.microsoft.com/office/drawing/2014/main" id="{B41DB347-D046-4626-9F4B-5BEFDDE4731B}"/>
                </a:ext>
              </a:extLst>
            </p:cNvPr>
            <p:cNvSpPr>
              <a:spLocks/>
            </p:cNvSpPr>
            <p:nvPr/>
          </p:nvSpPr>
          <p:spPr bwMode="auto">
            <a:xfrm>
              <a:off x="5935678" y="2539127"/>
              <a:ext cx="326460" cy="24798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C4D7D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sp>
        <p:nvSpPr>
          <p:cNvPr id="15" name="文本框 7">
            <a:extLst>
              <a:ext uri="{FF2B5EF4-FFF2-40B4-BE49-F238E27FC236}">
                <a16:creationId xmlns:a16="http://schemas.microsoft.com/office/drawing/2014/main" id="{C0EAD2A1-6E20-4C76-A680-CEEDFE23D5FB}"/>
              </a:ext>
            </a:extLst>
          </p:cNvPr>
          <p:cNvSpPr txBox="1"/>
          <p:nvPr/>
        </p:nvSpPr>
        <p:spPr>
          <a:xfrm>
            <a:off x="2085900" y="1735695"/>
            <a:ext cx="1750209"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rPr>
              <a:t>猫友圈</a:t>
            </a:r>
          </a:p>
        </p:txBody>
      </p:sp>
      <p:sp>
        <p:nvSpPr>
          <p:cNvPr id="27" name="矩形 26">
            <a:extLst>
              <a:ext uri="{FF2B5EF4-FFF2-40B4-BE49-F238E27FC236}">
                <a16:creationId xmlns:a16="http://schemas.microsoft.com/office/drawing/2014/main" id="{0F2EE128-1F71-47E6-8833-F1B9FE219B97}"/>
              </a:ext>
            </a:extLst>
          </p:cNvPr>
          <p:cNvSpPr/>
          <p:nvPr/>
        </p:nvSpPr>
        <p:spPr>
          <a:xfrm>
            <a:off x="1687485" y="389207"/>
            <a:ext cx="2571517" cy="2753226"/>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nvGrpSpPr>
          <p:cNvPr id="2" name="组合 1">
            <a:extLst>
              <a:ext uri="{FF2B5EF4-FFF2-40B4-BE49-F238E27FC236}">
                <a16:creationId xmlns:a16="http://schemas.microsoft.com/office/drawing/2014/main" id="{CA0960AF-F9C9-18EA-E516-4DEF28BC54C5}"/>
              </a:ext>
            </a:extLst>
          </p:cNvPr>
          <p:cNvGrpSpPr/>
          <p:nvPr/>
        </p:nvGrpSpPr>
        <p:grpSpPr>
          <a:xfrm>
            <a:off x="1310348" y="3571696"/>
            <a:ext cx="4874552" cy="2851102"/>
            <a:chOff x="3092783" y="754539"/>
            <a:chExt cx="4874552" cy="2851102"/>
          </a:xfrm>
        </p:grpSpPr>
        <p:sp>
          <p:nvSpPr>
            <p:cNvPr id="6" name="文本框 5">
              <a:extLst>
                <a:ext uri="{FF2B5EF4-FFF2-40B4-BE49-F238E27FC236}">
                  <a16:creationId xmlns:a16="http://schemas.microsoft.com/office/drawing/2014/main" id="{8856CB6D-3F36-44E7-7259-41D5E1609953}"/>
                </a:ext>
              </a:extLst>
            </p:cNvPr>
            <p:cNvSpPr txBox="1"/>
            <p:nvPr/>
          </p:nvSpPr>
          <p:spPr>
            <a:xfrm>
              <a:off x="3092783" y="754539"/>
              <a:ext cx="3782351" cy="604333"/>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3200" b="1" dirty="0">
                  <a:solidFill>
                    <a:schemeClr val="tx1">
                      <a:lumMod val="85000"/>
                      <a:lumOff val="1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评论的写操作逻辑：</a:t>
              </a:r>
              <a:endParaRPr kumimoji="0" lang="en-US" altLang="zh-CN" sz="3200" b="1" i="0" u="none" strike="noStrike" kern="120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7" name="文本框 6">
              <a:extLst>
                <a:ext uri="{FF2B5EF4-FFF2-40B4-BE49-F238E27FC236}">
                  <a16:creationId xmlns:a16="http://schemas.microsoft.com/office/drawing/2014/main" id="{B12976A4-DC4B-F9C3-356A-FC91EF868BE3}"/>
                </a:ext>
              </a:extLst>
            </p:cNvPr>
            <p:cNvSpPr txBox="1"/>
            <p:nvPr/>
          </p:nvSpPr>
          <p:spPr>
            <a:xfrm>
              <a:off x="3092783" y="1358872"/>
              <a:ext cx="4874552" cy="224676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出于内容风险把控需要，投稿须后台审核通过后才进行展示，界面上的使用输入框暗提示进行说明。</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猫咪详情页设置了“同步到社区”按钮，用户可自行决定是否同步到小程序的社区版块以获得更大的内容曝光量。</a:t>
              </a:r>
            </a:p>
          </p:txBody>
        </p:sp>
      </p:grpSp>
      <p:pic>
        <p:nvPicPr>
          <p:cNvPr id="3" name="picture" descr="descript">
            <a:extLst>
              <a:ext uri="{FF2B5EF4-FFF2-40B4-BE49-F238E27FC236}">
                <a16:creationId xmlns:a16="http://schemas.microsoft.com/office/drawing/2014/main" id="{A70DEE26-98DA-AD80-EE21-94BE788BCD37}"/>
              </a:ext>
            </a:extLst>
          </p:cNvPr>
          <p:cNvPicPr/>
          <p:nvPr/>
        </p:nvPicPr>
        <p:blipFill>
          <a:blip r:embed="rId4"/>
          <a:stretch>
            <a:fillRect/>
          </a:stretch>
        </p:blipFill>
        <p:spPr>
          <a:xfrm>
            <a:off x="7333643" y="298059"/>
            <a:ext cx="2964859" cy="6261881"/>
          </a:xfrm>
          <a:prstGeom prst="rect">
            <a:avLst/>
          </a:prstGeom>
          <a:ln>
            <a:noFill/>
          </a:ln>
          <a:effectLst>
            <a:softEdge rad="112500"/>
          </a:effectLst>
        </p:spPr>
      </p:pic>
    </p:spTree>
    <p:extLst>
      <p:ext uri="{BB962C8B-B14F-4D97-AF65-F5344CB8AC3E}">
        <p14:creationId xmlns:p14="http://schemas.microsoft.com/office/powerpoint/2010/main" val="128303033"/>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p:tgtEl>
                                          <p:spTgt spid="2"/>
                                        </p:tgtEl>
                                        <p:attrNameLst>
                                          <p:attrName>ppt_x</p:attrName>
                                        </p:attrNameLst>
                                      </p:cBhvr>
                                      <p:tavLst>
                                        <p:tav tm="0">
                                          <p:val>
                                            <p:strVal val="#ppt_x-#ppt_w*1.125000"/>
                                          </p:val>
                                        </p:tav>
                                        <p:tav tm="100000">
                                          <p:val>
                                            <p:strVal val="#ppt_x"/>
                                          </p:val>
                                        </p:tav>
                                      </p:tavLst>
                                    </p:anim>
                                    <p:animEffect transition="in" filter="wipe(right)">
                                      <p:cBhvr>
                                        <p:cTn id="8"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9" name="组合 8">
            <a:extLst>
              <a:ext uri="{FF2B5EF4-FFF2-40B4-BE49-F238E27FC236}">
                <a16:creationId xmlns:a16="http://schemas.microsoft.com/office/drawing/2014/main" id="{1E1FAE43-6149-4ABE-A268-419433178EE4}"/>
              </a:ext>
            </a:extLst>
          </p:cNvPr>
          <p:cNvGrpSpPr/>
          <p:nvPr/>
        </p:nvGrpSpPr>
        <p:grpSpPr>
          <a:xfrm>
            <a:off x="1414194" y="544328"/>
            <a:ext cx="3077058" cy="2440334"/>
            <a:chOff x="4513698" y="1949730"/>
            <a:chExt cx="3164617" cy="2509774"/>
          </a:xfrm>
        </p:grpSpPr>
        <p:sp>
          <p:nvSpPr>
            <p:cNvPr id="10" name="iŝ1íḑe">
              <a:extLst>
                <a:ext uri="{FF2B5EF4-FFF2-40B4-BE49-F238E27FC236}">
                  <a16:creationId xmlns:a16="http://schemas.microsoft.com/office/drawing/2014/main" id="{693A1F1D-52F2-4086-AE06-56DE7185863F}"/>
                </a:ext>
              </a:extLst>
            </p:cNvPr>
            <p:cNvSpPr/>
            <p:nvPr/>
          </p:nvSpPr>
          <p:spPr>
            <a:xfrm>
              <a:off x="4513698" y="1949730"/>
              <a:ext cx="3164617" cy="2509774"/>
            </a:xfrm>
            <a:prstGeom prst="rect">
              <a:avLst/>
            </a:prstGeom>
            <a:solidFill>
              <a:srgbClr val="FBD7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1" name="îsḷiḋè">
              <a:extLst>
                <a:ext uri="{FF2B5EF4-FFF2-40B4-BE49-F238E27FC236}">
                  <a16:creationId xmlns:a16="http://schemas.microsoft.com/office/drawing/2014/main" id="{E362933A-0431-47D1-A5DA-9DE0192DC651}"/>
                </a:ext>
              </a:extLst>
            </p:cNvPr>
            <p:cNvSpPr>
              <a:spLocks noChangeAspect="1"/>
            </p:cNvSpPr>
            <p:nvPr/>
          </p:nvSpPr>
          <p:spPr>
            <a:xfrm>
              <a:off x="5732241" y="2299352"/>
              <a:ext cx="727539" cy="727539"/>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2" name="işḷiḍê">
              <a:extLst>
                <a:ext uri="{FF2B5EF4-FFF2-40B4-BE49-F238E27FC236}">
                  <a16:creationId xmlns:a16="http://schemas.microsoft.com/office/drawing/2014/main" id="{B41DB347-D046-4626-9F4B-5BEFDDE4731B}"/>
                </a:ext>
              </a:extLst>
            </p:cNvPr>
            <p:cNvSpPr>
              <a:spLocks/>
            </p:cNvSpPr>
            <p:nvPr/>
          </p:nvSpPr>
          <p:spPr bwMode="auto">
            <a:xfrm>
              <a:off x="5935678" y="2539127"/>
              <a:ext cx="326460" cy="24798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C4D7D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sp>
        <p:nvSpPr>
          <p:cNvPr id="15" name="文本框 7">
            <a:extLst>
              <a:ext uri="{FF2B5EF4-FFF2-40B4-BE49-F238E27FC236}">
                <a16:creationId xmlns:a16="http://schemas.microsoft.com/office/drawing/2014/main" id="{C0EAD2A1-6E20-4C76-A680-CEEDFE23D5FB}"/>
              </a:ext>
            </a:extLst>
          </p:cNvPr>
          <p:cNvSpPr txBox="1"/>
          <p:nvPr/>
        </p:nvSpPr>
        <p:spPr>
          <a:xfrm>
            <a:off x="2085900" y="1735695"/>
            <a:ext cx="1750209"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rPr>
              <a:t>猫友圈</a:t>
            </a:r>
          </a:p>
        </p:txBody>
      </p:sp>
      <p:sp>
        <p:nvSpPr>
          <p:cNvPr id="27" name="矩形 26">
            <a:extLst>
              <a:ext uri="{FF2B5EF4-FFF2-40B4-BE49-F238E27FC236}">
                <a16:creationId xmlns:a16="http://schemas.microsoft.com/office/drawing/2014/main" id="{0F2EE128-1F71-47E6-8833-F1B9FE219B97}"/>
              </a:ext>
            </a:extLst>
          </p:cNvPr>
          <p:cNvSpPr/>
          <p:nvPr/>
        </p:nvSpPr>
        <p:spPr>
          <a:xfrm>
            <a:off x="1687485" y="389207"/>
            <a:ext cx="2571517" cy="2753226"/>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nvGrpSpPr>
          <p:cNvPr id="2" name="组合 1">
            <a:extLst>
              <a:ext uri="{FF2B5EF4-FFF2-40B4-BE49-F238E27FC236}">
                <a16:creationId xmlns:a16="http://schemas.microsoft.com/office/drawing/2014/main" id="{CA0960AF-F9C9-18EA-E516-4DEF28BC54C5}"/>
              </a:ext>
            </a:extLst>
          </p:cNvPr>
          <p:cNvGrpSpPr/>
          <p:nvPr/>
        </p:nvGrpSpPr>
        <p:grpSpPr>
          <a:xfrm>
            <a:off x="1386268" y="4037749"/>
            <a:ext cx="9395752" cy="2154892"/>
            <a:chOff x="3168703" y="1220592"/>
            <a:chExt cx="9395752" cy="2154892"/>
          </a:xfrm>
        </p:grpSpPr>
        <p:sp>
          <p:nvSpPr>
            <p:cNvPr id="6" name="文本框 5">
              <a:extLst>
                <a:ext uri="{FF2B5EF4-FFF2-40B4-BE49-F238E27FC236}">
                  <a16:creationId xmlns:a16="http://schemas.microsoft.com/office/drawing/2014/main" id="{8856CB6D-3F36-44E7-7259-41D5E1609953}"/>
                </a:ext>
              </a:extLst>
            </p:cNvPr>
            <p:cNvSpPr txBox="1"/>
            <p:nvPr/>
          </p:nvSpPr>
          <p:spPr>
            <a:xfrm>
              <a:off x="3169692" y="1220592"/>
              <a:ext cx="3782351" cy="604333"/>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3200" b="1" dirty="0">
                  <a:solidFill>
                    <a:schemeClr val="tx1">
                      <a:lumMod val="85000"/>
                      <a:lumOff val="1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评论的展示逻辑：</a:t>
              </a:r>
              <a:endParaRPr kumimoji="0" lang="en-US" altLang="zh-CN" sz="3200" b="1" i="0" u="none" strike="noStrike" kern="120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7" name="文本框 6">
              <a:extLst>
                <a:ext uri="{FF2B5EF4-FFF2-40B4-BE49-F238E27FC236}">
                  <a16:creationId xmlns:a16="http://schemas.microsoft.com/office/drawing/2014/main" id="{B12976A4-DC4B-F9C3-356A-FC91EF868BE3}"/>
                </a:ext>
              </a:extLst>
            </p:cNvPr>
            <p:cNvSpPr txBox="1"/>
            <p:nvPr/>
          </p:nvSpPr>
          <p:spPr>
            <a:xfrm>
              <a:off x="3168703" y="2052045"/>
              <a:ext cx="9395752" cy="13234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信息流中单条内容的基本结构：发表人头像</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昵称</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发表时间</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点赞按钮</a:t>
              </a:r>
              <a:r>
                <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发表内容。</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投稿详情页：完整展示全部文字内容，若内容在猫咪详情页中投稿而来，则底部会展示对应猫咪的头像，点击跳转猫咪详情页。</a:t>
              </a:r>
            </a:p>
          </p:txBody>
        </p:sp>
      </p:grpSp>
      <p:pic>
        <p:nvPicPr>
          <p:cNvPr id="5" name="picture" descr="descript">
            <a:extLst>
              <a:ext uri="{FF2B5EF4-FFF2-40B4-BE49-F238E27FC236}">
                <a16:creationId xmlns:a16="http://schemas.microsoft.com/office/drawing/2014/main" id="{E2BBABA0-9E0C-A239-0B8B-92FA53135EF9}"/>
              </a:ext>
            </a:extLst>
          </p:cNvPr>
          <p:cNvPicPr/>
          <p:nvPr/>
        </p:nvPicPr>
        <p:blipFill>
          <a:blip r:embed="rId4"/>
          <a:stretch>
            <a:fillRect/>
          </a:stretch>
        </p:blipFill>
        <p:spPr>
          <a:xfrm>
            <a:off x="5290507" y="287616"/>
            <a:ext cx="6025193" cy="4241637"/>
          </a:xfrm>
          <a:prstGeom prst="rect">
            <a:avLst/>
          </a:prstGeom>
        </p:spPr>
      </p:pic>
    </p:spTree>
    <p:extLst>
      <p:ext uri="{BB962C8B-B14F-4D97-AF65-F5344CB8AC3E}">
        <p14:creationId xmlns:p14="http://schemas.microsoft.com/office/powerpoint/2010/main" val="1858395178"/>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p:tgtEl>
                                          <p:spTgt spid="2"/>
                                        </p:tgtEl>
                                        <p:attrNameLst>
                                          <p:attrName>ppt_x</p:attrName>
                                        </p:attrNameLst>
                                      </p:cBhvr>
                                      <p:tavLst>
                                        <p:tav tm="0">
                                          <p:val>
                                            <p:strVal val="#ppt_x-#ppt_w*1.125000"/>
                                          </p:val>
                                        </p:tav>
                                        <p:tav tm="100000">
                                          <p:val>
                                            <p:strVal val="#ppt_x"/>
                                          </p:val>
                                        </p:tav>
                                      </p:tavLst>
                                    </p:anim>
                                    <p:animEffect transition="in" filter="wipe(right)">
                                      <p:cBhvr>
                                        <p:cTn id="8"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01</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8" name="矩形 7">
            <a:extLst>
              <a:ext uri="{FF2B5EF4-FFF2-40B4-BE49-F238E27FC236}">
                <a16:creationId xmlns:a16="http://schemas.microsoft.com/office/drawing/2014/main" id="{A56E36FB-C1A2-4FBC-9F93-4813B373F919}"/>
              </a:ext>
            </a:extLst>
          </p:cNvPr>
          <p:cNvSpPr/>
          <p:nvPr/>
        </p:nvSpPr>
        <p:spPr>
          <a:xfrm>
            <a:off x="918250" y="288022"/>
            <a:ext cx="5885633"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功能板块设计</a:t>
            </a:r>
            <a:r>
              <a:rPr lang="en-US" altLang="zh-CN"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a:t>
            </a: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用户板块</a:t>
            </a:r>
          </a:p>
        </p:txBody>
      </p:sp>
      <p:grpSp>
        <p:nvGrpSpPr>
          <p:cNvPr id="10" name="组合 9">
            <a:extLst>
              <a:ext uri="{FF2B5EF4-FFF2-40B4-BE49-F238E27FC236}">
                <a16:creationId xmlns:a16="http://schemas.microsoft.com/office/drawing/2014/main" id="{F408C404-5328-C56F-89BF-5BD1605B807B}"/>
              </a:ext>
            </a:extLst>
          </p:cNvPr>
          <p:cNvGrpSpPr/>
          <p:nvPr/>
        </p:nvGrpSpPr>
        <p:grpSpPr>
          <a:xfrm>
            <a:off x="1923090" y="1505432"/>
            <a:ext cx="3312611" cy="3515892"/>
            <a:chOff x="2699160" y="1751880"/>
            <a:chExt cx="3312611" cy="3515892"/>
          </a:xfrm>
        </p:grpSpPr>
        <p:sp>
          <p:nvSpPr>
            <p:cNvPr id="48" name="等腰三角形 47">
              <a:extLst>
                <a:ext uri="{FF2B5EF4-FFF2-40B4-BE49-F238E27FC236}">
                  <a16:creationId xmlns:a16="http://schemas.microsoft.com/office/drawing/2014/main" id="{D18C96C3-A18F-4CD5-BF73-D939D9B365C0}"/>
                </a:ext>
              </a:extLst>
            </p:cNvPr>
            <p:cNvSpPr/>
            <p:nvPr/>
          </p:nvSpPr>
          <p:spPr>
            <a:xfrm>
              <a:off x="4220773" y="3012355"/>
              <a:ext cx="269384" cy="232228"/>
            </a:xfrm>
            <a:prstGeom prst="triangle">
              <a:avLst/>
            </a:prstGeom>
            <a:solidFill>
              <a:srgbClr val="FBD77F"/>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1" name="椭圆 50">
              <a:extLst>
                <a:ext uri="{FF2B5EF4-FFF2-40B4-BE49-F238E27FC236}">
                  <a16:creationId xmlns:a16="http://schemas.microsoft.com/office/drawing/2014/main" id="{0D1B1462-262F-4825-9278-8DEAEC1B9B9F}"/>
                </a:ext>
              </a:extLst>
            </p:cNvPr>
            <p:cNvSpPr/>
            <p:nvPr/>
          </p:nvSpPr>
          <p:spPr>
            <a:xfrm>
              <a:off x="3905522" y="1751880"/>
              <a:ext cx="899887" cy="899887"/>
            </a:xfrm>
            <a:prstGeom prst="ellipse">
              <a:avLst/>
            </a:prstGeom>
            <a:solidFill>
              <a:sysClr val="window" lastClr="FFFFFF"/>
            </a:solidFill>
            <a:ln w="38100" cap="flat" cmpd="sng" algn="ctr">
              <a:solidFill>
                <a:srgbClr val="262626"/>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4" name="椭圆 24">
              <a:extLst>
                <a:ext uri="{FF2B5EF4-FFF2-40B4-BE49-F238E27FC236}">
                  <a16:creationId xmlns:a16="http://schemas.microsoft.com/office/drawing/2014/main" id="{C2F5036F-91C1-44C2-A348-C74EF4A9E688}"/>
                </a:ext>
              </a:extLst>
            </p:cNvPr>
            <p:cNvSpPr/>
            <p:nvPr/>
          </p:nvSpPr>
          <p:spPr>
            <a:xfrm>
              <a:off x="4123316" y="1970053"/>
              <a:ext cx="464299" cy="463540"/>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FBD77F"/>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grpSp>
          <p:nvGrpSpPr>
            <p:cNvPr id="57" name="组合 56">
              <a:extLst>
                <a:ext uri="{FF2B5EF4-FFF2-40B4-BE49-F238E27FC236}">
                  <a16:creationId xmlns:a16="http://schemas.microsoft.com/office/drawing/2014/main" id="{52F59B6E-9ED6-40DF-9336-15DC38630EB7}"/>
                </a:ext>
              </a:extLst>
            </p:cNvPr>
            <p:cNvGrpSpPr/>
            <p:nvPr/>
          </p:nvGrpSpPr>
          <p:grpSpPr>
            <a:xfrm>
              <a:off x="2878144" y="3815847"/>
              <a:ext cx="3126249" cy="1451925"/>
              <a:chOff x="7334490" y="2947217"/>
              <a:chExt cx="3126248" cy="1451925"/>
            </a:xfrm>
          </p:grpSpPr>
          <p:sp>
            <p:nvSpPr>
              <p:cNvPr id="58" name="矩形 57">
                <a:extLst>
                  <a:ext uri="{FF2B5EF4-FFF2-40B4-BE49-F238E27FC236}">
                    <a16:creationId xmlns:a16="http://schemas.microsoft.com/office/drawing/2014/main" id="{3F3D5E16-61D7-4A7D-ACF7-9198F34B8010}"/>
                  </a:ext>
                </a:extLst>
              </p:cNvPr>
              <p:cNvSpPr/>
              <p:nvPr/>
            </p:nvSpPr>
            <p:spPr bwMode="auto">
              <a:xfrm>
                <a:off x="7432266" y="3540574"/>
                <a:ext cx="3028472" cy="858568"/>
              </a:xfrm>
              <a:prstGeom prst="rect">
                <a:avLst/>
              </a:prstGeom>
            </p:spPr>
            <p:txBody>
              <a:bodyPr wrap="square">
                <a:spAutoFit/>
                <a:scene3d>
                  <a:camera prst="orthographicFront"/>
                  <a:lightRig rig="threePt" dir="t"/>
                </a:scene3d>
                <a:sp3d contourW="12700"/>
              </a:bodyPr>
              <a:lstStyle/>
              <a:p>
                <a:pPr algn="ctr" defTabSz="609585">
                  <a:lnSpc>
                    <a:spcPct val="130000"/>
                  </a:lnSpc>
                  <a:defRPr/>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如“发表”、“赞过”、“消息”</a:t>
                </a:r>
              </a:p>
            </p:txBody>
          </p:sp>
          <p:sp>
            <p:nvSpPr>
              <p:cNvPr id="59" name="PA-文本框 8">
                <a:extLst>
                  <a:ext uri="{FF2B5EF4-FFF2-40B4-BE49-F238E27FC236}">
                    <a16:creationId xmlns:a16="http://schemas.microsoft.com/office/drawing/2014/main" id="{EBB4927E-772B-4ABF-B4E2-4A21009242DD}"/>
                  </a:ext>
                </a:extLst>
              </p:cNvPr>
              <p:cNvSpPr txBox="1"/>
              <p:nvPr>
                <p:custDataLst>
                  <p:tags r:id="rId2"/>
                </p:custDataLst>
              </p:nvPr>
            </p:nvSpPr>
            <p:spPr>
              <a:xfrm>
                <a:off x="7334490" y="2947217"/>
                <a:ext cx="2954654" cy="461665"/>
              </a:xfrm>
              <a:prstGeom prst="rect">
                <a:avLst/>
              </a:prstGeom>
              <a:noFill/>
            </p:spPr>
            <p:txBody>
              <a:bodyPr wrap="none" rtlCol="0">
                <a:spAutoFit/>
                <a:scene3d>
                  <a:camera prst="orthographicFront"/>
                  <a:lightRig rig="threePt" dir="t"/>
                </a:scene3d>
                <a:sp3d contourW="12700"/>
              </a:bodyPr>
              <a:lstStyle/>
              <a:p>
                <a:pPr algn="ctr" defTabSz="609585"/>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顶部：显示互动记录</a:t>
                </a:r>
              </a:p>
            </p:txBody>
          </p:sp>
        </p:grpSp>
        <p:sp>
          <p:nvSpPr>
            <p:cNvPr id="2" name="任意多边形: 形状 1">
              <a:extLst>
                <a:ext uri="{FF2B5EF4-FFF2-40B4-BE49-F238E27FC236}">
                  <a16:creationId xmlns:a16="http://schemas.microsoft.com/office/drawing/2014/main" id="{B0704DAE-073F-5E66-96EB-2ECC6F92D350}"/>
                </a:ext>
              </a:extLst>
            </p:cNvPr>
            <p:cNvSpPr/>
            <p:nvPr/>
          </p:nvSpPr>
          <p:spPr>
            <a:xfrm>
              <a:off x="2699160" y="3244583"/>
              <a:ext cx="3312611" cy="346076"/>
            </a:xfrm>
            <a:custGeom>
              <a:avLst/>
              <a:gdLst>
                <a:gd name="connsiteX0" fmla="*/ 173038 w 3312611"/>
                <a:gd name="connsiteY0" fmla="*/ 0 h 346076"/>
                <a:gd name="connsiteX1" fmla="*/ 3312611 w 3312611"/>
                <a:gd name="connsiteY1" fmla="*/ 0 h 346076"/>
                <a:gd name="connsiteX2" fmla="*/ 3312611 w 3312611"/>
                <a:gd name="connsiteY2" fmla="*/ 346076 h 346076"/>
                <a:gd name="connsiteX3" fmla="*/ 173038 w 3312611"/>
                <a:gd name="connsiteY3" fmla="*/ 346076 h 346076"/>
                <a:gd name="connsiteX4" fmla="*/ 0 w 3312611"/>
                <a:gd name="connsiteY4" fmla="*/ 173038 h 346076"/>
                <a:gd name="connsiteX5" fmla="*/ 173038 w 3312611"/>
                <a:gd name="connsiteY5" fmla="*/ 0 h 3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611" h="346076">
                  <a:moveTo>
                    <a:pt x="173038" y="0"/>
                  </a:moveTo>
                  <a:lnTo>
                    <a:pt x="3312611" y="0"/>
                  </a:lnTo>
                  <a:lnTo>
                    <a:pt x="3312611" y="346076"/>
                  </a:lnTo>
                  <a:lnTo>
                    <a:pt x="173038" y="346076"/>
                  </a:lnTo>
                  <a:cubicBezTo>
                    <a:pt x="77472" y="346076"/>
                    <a:pt x="0" y="268604"/>
                    <a:pt x="0" y="173038"/>
                  </a:cubicBezTo>
                  <a:cubicBezTo>
                    <a:pt x="0" y="77472"/>
                    <a:pt x="77472" y="0"/>
                    <a:pt x="173038" y="0"/>
                  </a:cubicBezTo>
                  <a:close/>
                </a:path>
              </a:pathLst>
            </a:custGeom>
            <a:solidFill>
              <a:srgbClr val="FBD77F"/>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grpSp>
      <p:grpSp>
        <p:nvGrpSpPr>
          <p:cNvPr id="11" name="组合 10">
            <a:extLst>
              <a:ext uri="{FF2B5EF4-FFF2-40B4-BE49-F238E27FC236}">
                <a16:creationId xmlns:a16="http://schemas.microsoft.com/office/drawing/2014/main" id="{F689CA69-E2A9-DAB7-F76E-8E90A950708C}"/>
              </a:ext>
            </a:extLst>
          </p:cNvPr>
          <p:cNvGrpSpPr/>
          <p:nvPr/>
        </p:nvGrpSpPr>
        <p:grpSpPr>
          <a:xfrm>
            <a:off x="6528394" y="1516250"/>
            <a:ext cx="3318248" cy="3873527"/>
            <a:chOff x="6258076" y="1751880"/>
            <a:chExt cx="3318248" cy="3873527"/>
          </a:xfrm>
        </p:grpSpPr>
        <p:sp>
          <p:nvSpPr>
            <p:cNvPr id="49" name="等腰三角形 48">
              <a:extLst>
                <a:ext uri="{FF2B5EF4-FFF2-40B4-BE49-F238E27FC236}">
                  <a16:creationId xmlns:a16="http://schemas.microsoft.com/office/drawing/2014/main" id="{5A91D17C-E393-450F-BEB1-3398C7F13B3C}"/>
                </a:ext>
              </a:extLst>
            </p:cNvPr>
            <p:cNvSpPr/>
            <p:nvPr/>
          </p:nvSpPr>
          <p:spPr>
            <a:xfrm>
              <a:off x="7641291" y="3012355"/>
              <a:ext cx="269384" cy="232228"/>
            </a:xfrm>
            <a:prstGeom prst="triangle">
              <a:avLst/>
            </a:prstGeom>
            <a:solidFill>
              <a:srgbClr val="C4D7D3"/>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2" name="椭圆 51">
              <a:extLst>
                <a:ext uri="{FF2B5EF4-FFF2-40B4-BE49-F238E27FC236}">
                  <a16:creationId xmlns:a16="http://schemas.microsoft.com/office/drawing/2014/main" id="{792A0916-187A-4256-93D0-49F46407A93F}"/>
                </a:ext>
              </a:extLst>
            </p:cNvPr>
            <p:cNvSpPr/>
            <p:nvPr/>
          </p:nvSpPr>
          <p:spPr>
            <a:xfrm>
              <a:off x="7326042" y="1751880"/>
              <a:ext cx="899887" cy="899887"/>
            </a:xfrm>
            <a:prstGeom prst="ellipse">
              <a:avLst/>
            </a:prstGeom>
            <a:solidFill>
              <a:sysClr val="window" lastClr="FFFFFF"/>
            </a:solidFill>
            <a:ln w="38100" cap="flat" cmpd="sng" algn="ctr">
              <a:solidFill>
                <a:srgbClr val="262626"/>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sp>
          <p:nvSpPr>
            <p:cNvPr id="55" name="椭圆 25">
              <a:extLst>
                <a:ext uri="{FF2B5EF4-FFF2-40B4-BE49-F238E27FC236}">
                  <a16:creationId xmlns:a16="http://schemas.microsoft.com/office/drawing/2014/main" id="{905945CE-BDE0-44BB-BAA8-D1F8904CBC24}"/>
                </a:ext>
              </a:extLst>
            </p:cNvPr>
            <p:cNvSpPr/>
            <p:nvPr/>
          </p:nvSpPr>
          <p:spPr>
            <a:xfrm>
              <a:off x="7543835" y="1992480"/>
              <a:ext cx="464299" cy="418687"/>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rgbClr val="C4D7D3"/>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grpSp>
          <p:nvGrpSpPr>
            <p:cNvPr id="60" name="组合 59">
              <a:extLst>
                <a:ext uri="{FF2B5EF4-FFF2-40B4-BE49-F238E27FC236}">
                  <a16:creationId xmlns:a16="http://schemas.microsoft.com/office/drawing/2014/main" id="{DA9B5C50-2EF7-44B7-92FB-EB6EE55A2B1C}"/>
                </a:ext>
              </a:extLst>
            </p:cNvPr>
            <p:cNvGrpSpPr/>
            <p:nvPr/>
          </p:nvGrpSpPr>
          <p:grpSpPr>
            <a:xfrm>
              <a:off x="6439943" y="3815847"/>
              <a:ext cx="3136381" cy="1809560"/>
              <a:chOff x="7475772" y="2947217"/>
              <a:chExt cx="3136380" cy="1809560"/>
            </a:xfrm>
          </p:grpSpPr>
          <p:sp>
            <p:nvSpPr>
              <p:cNvPr id="61" name="矩形 60">
                <a:extLst>
                  <a:ext uri="{FF2B5EF4-FFF2-40B4-BE49-F238E27FC236}">
                    <a16:creationId xmlns:a16="http://schemas.microsoft.com/office/drawing/2014/main" id="{EE206971-C7DC-43B5-BC1C-19DC22736157}"/>
                  </a:ext>
                </a:extLst>
              </p:cNvPr>
              <p:cNvSpPr/>
              <p:nvPr/>
            </p:nvSpPr>
            <p:spPr bwMode="auto">
              <a:xfrm>
                <a:off x="7475772" y="3498099"/>
                <a:ext cx="3136380" cy="1258678"/>
              </a:xfrm>
              <a:prstGeom prst="rect">
                <a:avLst/>
              </a:prstGeom>
            </p:spPr>
            <p:txBody>
              <a:bodyPr wrap="square">
                <a:spAutoFit/>
                <a:scene3d>
                  <a:camera prst="orthographicFront"/>
                  <a:lightRig rig="threePt" dir="t"/>
                </a:scene3d>
                <a:sp3d contourW="12700"/>
              </a:bodyPr>
              <a:lstStyle/>
              <a:p>
                <a:pPr algn="ctr" defTabSz="609585">
                  <a:lnSpc>
                    <a:spcPct val="130000"/>
                  </a:lnSpc>
                  <a:defRPr/>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包括：“报送新猫”、“打赏公示”、</a:t>
                </a:r>
                <a:endPar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endParaRPr>
              </a:p>
              <a:p>
                <a:pPr algn="ctr" defTabSz="609585">
                  <a:lnSpc>
                    <a:spcPct val="130000"/>
                  </a:lnSpc>
                  <a:defRPr/>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“关于我们”</a:t>
                </a:r>
              </a:p>
            </p:txBody>
          </p:sp>
          <p:sp>
            <p:nvSpPr>
              <p:cNvPr id="62" name="PA-文本框 8">
                <a:extLst>
                  <a:ext uri="{FF2B5EF4-FFF2-40B4-BE49-F238E27FC236}">
                    <a16:creationId xmlns:a16="http://schemas.microsoft.com/office/drawing/2014/main" id="{50757B4F-D660-442E-90F2-E5278C35147C}"/>
                  </a:ext>
                </a:extLst>
              </p:cNvPr>
              <p:cNvSpPr txBox="1"/>
              <p:nvPr>
                <p:custDataLst>
                  <p:tags r:id="rId1"/>
                </p:custDataLst>
              </p:nvPr>
            </p:nvSpPr>
            <p:spPr>
              <a:xfrm>
                <a:off x="7642262" y="2947217"/>
                <a:ext cx="2339101" cy="461665"/>
              </a:xfrm>
              <a:prstGeom prst="rect">
                <a:avLst/>
              </a:prstGeom>
              <a:noFill/>
            </p:spPr>
            <p:txBody>
              <a:bodyPr wrap="none" rtlCol="0">
                <a:spAutoFit/>
                <a:scene3d>
                  <a:camera prst="orthographicFront"/>
                  <a:lightRig rig="threePt" dir="t"/>
                </a:scene3d>
                <a:sp3d contourW="12700"/>
              </a:bodyPr>
              <a:lstStyle/>
              <a:p>
                <a:pPr algn="ctr" defTabSz="609585"/>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底部：零散功能</a:t>
                </a:r>
              </a:p>
            </p:txBody>
          </p:sp>
        </p:grpSp>
        <p:sp>
          <p:nvSpPr>
            <p:cNvPr id="3" name="任意多边形: 形状 2">
              <a:extLst>
                <a:ext uri="{FF2B5EF4-FFF2-40B4-BE49-F238E27FC236}">
                  <a16:creationId xmlns:a16="http://schemas.microsoft.com/office/drawing/2014/main" id="{7A2EECFF-E7C1-D4F8-E72C-00C82D4904BF}"/>
                </a:ext>
              </a:extLst>
            </p:cNvPr>
            <p:cNvSpPr/>
            <p:nvPr/>
          </p:nvSpPr>
          <p:spPr>
            <a:xfrm rot="10800000">
              <a:off x="6258076" y="3244583"/>
              <a:ext cx="3312611" cy="346076"/>
            </a:xfrm>
            <a:custGeom>
              <a:avLst/>
              <a:gdLst>
                <a:gd name="connsiteX0" fmla="*/ 173038 w 3312611"/>
                <a:gd name="connsiteY0" fmla="*/ 0 h 346076"/>
                <a:gd name="connsiteX1" fmla="*/ 3312611 w 3312611"/>
                <a:gd name="connsiteY1" fmla="*/ 0 h 346076"/>
                <a:gd name="connsiteX2" fmla="*/ 3312611 w 3312611"/>
                <a:gd name="connsiteY2" fmla="*/ 346076 h 346076"/>
                <a:gd name="connsiteX3" fmla="*/ 173038 w 3312611"/>
                <a:gd name="connsiteY3" fmla="*/ 346076 h 346076"/>
                <a:gd name="connsiteX4" fmla="*/ 0 w 3312611"/>
                <a:gd name="connsiteY4" fmla="*/ 173038 h 346076"/>
                <a:gd name="connsiteX5" fmla="*/ 173038 w 3312611"/>
                <a:gd name="connsiteY5" fmla="*/ 0 h 3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611" h="346076">
                  <a:moveTo>
                    <a:pt x="173038" y="0"/>
                  </a:moveTo>
                  <a:lnTo>
                    <a:pt x="3312611" y="0"/>
                  </a:lnTo>
                  <a:lnTo>
                    <a:pt x="3312611" y="346076"/>
                  </a:lnTo>
                  <a:lnTo>
                    <a:pt x="173038" y="346076"/>
                  </a:lnTo>
                  <a:cubicBezTo>
                    <a:pt x="77472" y="346076"/>
                    <a:pt x="0" y="268604"/>
                    <a:pt x="0" y="173038"/>
                  </a:cubicBezTo>
                  <a:cubicBezTo>
                    <a:pt x="0" y="77472"/>
                    <a:pt x="77472" y="0"/>
                    <a:pt x="173038" y="0"/>
                  </a:cubicBezTo>
                  <a:close/>
                </a:path>
              </a:pathLst>
            </a:custGeom>
            <a:solidFill>
              <a:srgbClr val="C4D7D3"/>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cs typeface="+mn-cs"/>
                <a:sym typeface="Source Han Serif SC" panose="02020400000000000000" pitchFamily="18" charset="-122"/>
              </a:endParaRPr>
            </a:p>
          </p:txBody>
        </p:sp>
      </p:grpSp>
    </p:spTree>
    <p:extLst>
      <p:ext uri="{BB962C8B-B14F-4D97-AF65-F5344CB8AC3E}">
        <p14:creationId xmlns:p14="http://schemas.microsoft.com/office/powerpoint/2010/main" val="1288511081"/>
      </p:ext>
    </p:extLst>
  </p:cSld>
  <p:clrMapOvr>
    <a:masterClrMapping/>
  </p:clrMapOvr>
  <mc:AlternateContent xmlns:mc="http://schemas.openxmlformats.org/markup-compatibility/2006" xmlns:p14="http://schemas.microsoft.com/office/powerpoint/2010/main">
    <mc:Choice Requires="p14">
      <p:transition spd="slow" p14:dur="175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9" name="组合 8">
            <a:extLst>
              <a:ext uri="{FF2B5EF4-FFF2-40B4-BE49-F238E27FC236}">
                <a16:creationId xmlns:a16="http://schemas.microsoft.com/office/drawing/2014/main" id="{1E1FAE43-6149-4ABE-A268-419433178EE4}"/>
              </a:ext>
            </a:extLst>
          </p:cNvPr>
          <p:cNvGrpSpPr/>
          <p:nvPr/>
        </p:nvGrpSpPr>
        <p:grpSpPr>
          <a:xfrm>
            <a:off x="829994" y="795353"/>
            <a:ext cx="3077058" cy="2440334"/>
            <a:chOff x="4513698" y="1949730"/>
            <a:chExt cx="3164617" cy="2509774"/>
          </a:xfrm>
        </p:grpSpPr>
        <p:sp>
          <p:nvSpPr>
            <p:cNvPr id="10" name="iŝ1íḑe">
              <a:extLst>
                <a:ext uri="{FF2B5EF4-FFF2-40B4-BE49-F238E27FC236}">
                  <a16:creationId xmlns:a16="http://schemas.microsoft.com/office/drawing/2014/main" id="{693A1F1D-52F2-4086-AE06-56DE7185863F}"/>
                </a:ext>
              </a:extLst>
            </p:cNvPr>
            <p:cNvSpPr/>
            <p:nvPr/>
          </p:nvSpPr>
          <p:spPr>
            <a:xfrm>
              <a:off x="4513698" y="1949730"/>
              <a:ext cx="3164617" cy="2509774"/>
            </a:xfrm>
            <a:prstGeom prst="rect">
              <a:avLst/>
            </a:prstGeom>
            <a:solidFill>
              <a:srgbClr val="FBD7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1" name="îsḷiḋè">
              <a:extLst>
                <a:ext uri="{FF2B5EF4-FFF2-40B4-BE49-F238E27FC236}">
                  <a16:creationId xmlns:a16="http://schemas.microsoft.com/office/drawing/2014/main" id="{E362933A-0431-47D1-A5DA-9DE0192DC651}"/>
                </a:ext>
              </a:extLst>
            </p:cNvPr>
            <p:cNvSpPr>
              <a:spLocks noChangeAspect="1"/>
            </p:cNvSpPr>
            <p:nvPr/>
          </p:nvSpPr>
          <p:spPr>
            <a:xfrm>
              <a:off x="5732241" y="2299352"/>
              <a:ext cx="727539" cy="727539"/>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2" name="işḷiḍê">
              <a:extLst>
                <a:ext uri="{FF2B5EF4-FFF2-40B4-BE49-F238E27FC236}">
                  <a16:creationId xmlns:a16="http://schemas.microsoft.com/office/drawing/2014/main" id="{B41DB347-D046-4626-9F4B-5BEFDDE4731B}"/>
                </a:ext>
              </a:extLst>
            </p:cNvPr>
            <p:cNvSpPr>
              <a:spLocks/>
            </p:cNvSpPr>
            <p:nvPr/>
          </p:nvSpPr>
          <p:spPr bwMode="auto">
            <a:xfrm>
              <a:off x="5935678" y="2539127"/>
              <a:ext cx="326460" cy="24798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C4D7D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sp>
        <p:nvSpPr>
          <p:cNvPr id="15" name="文本框 7">
            <a:extLst>
              <a:ext uri="{FF2B5EF4-FFF2-40B4-BE49-F238E27FC236}">
                <a16:creationId xmlns:a16="http://schemas.microsoft.com/office/drawing/2014/main" id="{C0EAD2A1-6E20-4C76-A680-CEEDFE23D5FB}"/>
              </a:ext>
            </a:extLst>
          </p:cNvPr>
          <p:cNvSpPr txBox="1"/>
          <p:nvPr/>
        </p:nvSpPr>
        <p:spPr>
          <a:xfrm>
            <a:off x="1165846" y="2189759"/>
            <a:ext cx="2446393"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kern="0" dirty="0">
                <a:solidFill>
                  <a:schemeClr val="tx1">
                    <a:lumMod val="85000"/>
                    <a:lumOff val="1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报送新猫功能</a:t>
            </a:r>
            <a:endParaRPr kumimoji="0" lang="zh-CN" altLang="en-US" sz="2800" b="1" i="0" u="none" strike="noStrike" kern="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27" name="矩形 26">
            <a:extLst>
              <a:ext uri="{FF2B5EF4-FFF2-40B4-BE49-F238E27FC236}">
                <a16:creationId xmlns:a16="http://schemas.microsoft.com/office/drawing/2014/main" id="{0F2EE128-1F71-47E6-8833-F1B9FE219B97}"/>
              </a:ext>
            </a:extLst>
          </p:cNvPr>
          <p:cNvSpPr/>
          <p:nvPr/>
        </p:nvSpPr>
        <p:spPr>
          <a:xfrm>
            <a:off x="1103285" y="640232"/>
            <a:ext cx="2571517" cy="2753226"/>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3" name="文本框 2">
            <a:extLst>
              <a:ext uri="{FF2B5EF4-FFF2-40B4-BE49-F238E27FC236}">
                <a16:creationId xmlns:a16="http://schemas.microsoft.com/office/drawing/2014/main" id="{A521BD96-9D6A-4326-2E2F-B3AF10C4A746}"/>
              </a:ext>
            </a:extLst>
          </p:cNvPr>
          <p:cNvSpPr txBox="1"/>
          <p:nvPr/>
        </p:nvSpPr>
        <p:spPr>
          <a:xfrm>
            <a:off x="651068" y="3795327"/>
            <a:ext cx="4142326" cy="2554545"/>
          </a:xfrm>
          <a:prstGeom prst="rect">
            <a:avLst/>
          </a:prstGeom>
          <a:noFill/>
        </p:spPr>
        <p:txBody>
          <a:bodyPr wrap="square" rtlCol="0">
            <a:spAutoFit/>
          </a:bodyPr>
          <a:lstStyle/>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用户提交“报送”信息成功后，后台收到报送表格。</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r>
              <a:rPr lang="zh-CN" altLang="en-US"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在审核通过并成功录入信息后，后台人员会在报送表单界面录入新猫的编号，用户将会在消息中收到一条审核通过的通知，点击即可进入新猫的详情页。</a:t>
            </a:r>
            <a:endParaRPr lang="en-US" altLang="zh-CN" sz="20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p:txBody>
      </p:sp>
      <p:pic>
        <p:nvPicPr>
          <p:cNvPr id="2" name="picture" descr="descript">
            <a:extLst>
              <a:ext uri="{FF2B5EF4-FFF2-40B4-BE49-F238E27FC236}">
                <a16:creationId xmlns:a16="http://schemas.microsoft.com/office/drawing/2014/main" id="{B1691300-695D-338C-899F-B2500C7228F1}"/>
              </a:ext>
            </a:extLst>
          </p:cNvPr>
          <p:cNvPicPr/>
          <p:nvPr/>
        </p:nvPicPr>
        <p:blipFill>
          <a:blip r:embed="rId4"/>
          <a:stretch>
            <a:fillRect/>
          </a:stretch>
        </p:blipFill>
        <p:spPr>
          <a:xfrm>
            <a:off x="5389907" y="414403"/>
            <a:ext cx="5972099" cy="6029193"/>
          </a:xfrm>
          <a:prstGeom prst="rect">
            <a:avLst/>
          </a:prstGeom>
        </p:spPr>
      </p:pic>
    </p:spTree>
    <p:extLst>
      <p:ext uri="{BB962C8B-B14F-4D97-AF65-F5344CB8AC3E}">
        <p14:creationId xmlns:p14="http://schemas.microsoft.com/office/powerpoint/2010/main" val="996139200"/>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750" fill="hold"/>
                                        <p:tgtEl>
                                          <p:spTgt spid="27"/>
                                        </p:tgtEl>
                                        <p:attrNameLst>
                                          <p:attrName>ppt_w</p:attrName>
                                        </p:attrNameLst>
                                      </p:cBhvr>
                                      <p:tavLst>
                                        <p:tav tm="0">
                                          <p:val>
                                            <p:fltVal val="0"/>
                                          </p:val>
                                        </p:tav>
                                        <p:tav tm="100000">
                                          <p:val>
                                            <p:strVal val="#ppt_w"/>
                                          </p:val>
                                        </p:tav>
                                      </p:tavLst>
                                    </p:anim>
                                    <p:anim calcmode="lin" valueType="num">
                                      <p:cBhvr>
                                        <p:cTn id="12" dur="750" fill="hold"/>
                                        <p:tgtEl>
                                          <p:spTgt spid="27"/>
                                        </p:tgtEl>
                                        <p:attrNameLst>
                                          <p:attrName>ppt_h</p:attrName>
                                        </p:attrNameLst>
                                      </p:cBhvr>
                                      <p:tavLst>
                                        <p:tav tm="0">
                                          <p:val>
                                            <p:fltVal val="0"/>
                                          </p:val>
                                        </p:tav>
                                        <p:tav tm="100000">
                                          <p:val>
                                            <p:strVal val="#ppt_h"/>
                                          </p:val>
                                        </p:tav>
                                      </p:tavLst>
                                    </p:anim>
                                    <p:animEffect transition="in" filter="fade">
                                      <p:cBhvr>
                                        <p:cTn id="13" dur="750"/>
                                        <p:tgtEl>
                                          <p:spTgt spid="2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7B257169-96CD-422C-916D-D7FD3CB17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6" name="矩形 5">
            <a:extLst>
              <a:ext uri="{FF2B5EF4-FFF2-40B4-BE49-F238E27FC236}">
                <a16:creationId xmlns:a16="http://schemas.microsoft.com/office/drawing/2014/main" id="{365AA34C-4CD7-481B-AB94-588F3E0B43ED}"/>
              </a:ext>
            </a:extLst>
          </p:cNvPr>
          <p:cNvSpPr/>
          <p:nvPr/>
        </p:nvSpPr>
        <p:spPr>
          <a:xfrm>
            <a:off x="2346158" y="721895"/>
            <a:ext cx="8049126" cy="539014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EA51227-71EA-4890-9B04-EA6133641AC0}"/>
              </a:ext>
            </a:extLst>
          </p:cNvPr>
          <p:cNvSpPr/>
          <p:nvPr/>
        </p:nvSpPr>
        <p:spPr>
          <a:xfrm>
            <a:off x="9516979" y="-20598"/>
            <a:ext cx="2675021" cy="6878598"/>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279CC180-B58E-42A0-A742-49FA28E897C3}"/>
              </a:ext>
            </a:extLst>
          </p:cNvPr>
          <p:cNvGrpSpPr/>
          <p:nvPr/>
        </p:nvGrpSpPr>
        <p:grpSpPr>
          <a:xfrm>
            <a:off x="7772400" y="1479884"/>
            <a:ext cx="3645568" cy="3946358"/>
            <a:chOff x="7772400" y="1479884"/>
            <a:chExt cx="3645568" cy="3946358"/>
          </a:xfrm>
        </p:grpSpPr>
        <p:sp>
          <p:nvSpPr>
            <p:cNvPr id="7" name="矩形 6">
              <a:extLst>
                <a:ext uri="{FF2B5EF4-FFF2-40B4-BE49-F238E27FC236}">
                  <a16:creationId xmlns:a16="http://schemas.microsoft.com/office/drawing/2014/main" id="{2DAA9740-3368-4BBF-A67F-F2D7336E559C}"/>
                </a:ext>
              </a:extLst>
            </p:cNvPr>
            <p:cNvSpPr/>
            <p:nvPr/>
          </p:nvSpPr>
          <p:spPr>
            <a:xfrm>
              <a:off x="7772400" y="1479884"/>
              <a:ext cx="3645568" cy="394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37E19EE-359F-4D9B-8224-878CC362391A}"/>
                </a:ext>
              </a:extLst>
            </p:cNvPr>
            <p:cNvSpPr/>
            <p:nvPr/>
          </p:nvSpPr>
          <p:spPr>
            <a:xfrm>
              <a:off x="8091734" y="3115454"/>
              <a:ext cx="2850490" cy="523392"/>
            </a:xfrm>
            <a:prstGeom prst="rect">
              <a:avLst/>
            </a:prstGeom>
          </p:spPr>
          <p:txBody>
            <a:bodyPr vert="horz" lIns="91440" tIns="45720" rIns="91440" bIns="45720" rtlCol="0" anchor="b">
              <a:noAutofit/>
            </a:bodyPr>
            <a:lstStyle/>
            <a:p>
              <a:pPr>
                <a:lnSpc>
                  <a:spcPts val="6000"/>
                </a:lnSpc>
                <a:spcBef>
                  <a:spcPct val="0"/>
                </a:spcBef>
              </a:pPr>
              <a:r>
                <a:rPr lang="en-US" altLang="zh-CN" sz="4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01.</a:t>
              </a:r>
            </a:p>
            <a:p>
              <a:pPr>
                <a:lnSpc>
                  <a:spcPts val="6000"/>
                </a:lnSpc>
                <a:spcBef>
                  <a:spcPct val="0"/>
                </a:spcBef>
              </a:pPr>
              <a:r>
                <a:rPr lang="zh-CN" altLang="en-US" sz="4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项目背景</a:t>
              </a:r>
            </a:p>
          </p:txBody>
        </p:sp>
        <p:sp>
          <p:nvSpPr>
            <p:cNvPr id="17" name="矩形 16">
              <a:extLst>
                <a:ext uri="{FF2B5EF4-FFF2-40B4-BE49-F238E27FC236}">
                  <a16:creationId xmlns:a16="http://schemas.microsoft.com/office/drawing/2014/main" id="{A23DD510-2D33-4C71-BACE-C273A02D289F}"/>
                </a:ext>
              </a:extLst>
            </p:cNvPr>
            <p:cNvSpPr/>
            <p:nvPr/>
          </p:nvSpPr>
          <p:spPr>
            <a:xfrm>
              <a:off x="8155361" y="3907751"/>
              <a:ext cx="2373273" cy="363946"/>
            </a:xfrm>
            <a:prstGeom prst="rect">
              <a:avLst/>
            </a:prstGeom>
          </p:spPr>
          <p:txBody>
            <a:bodyPr wrap="square">
              <a:spAutoFit/>
            </a:bodyPr>
            <a:lstStyle/>
            <a:p>
              <a:pPr>
                <a:lnSpc>
                  <a:spcPts val="2000"/>
                </a:lnSpc>
              </a:pPr>
              <a:r>
                <a:rPr lang="en-US" altLang="zh-CN" sz="2400" dirty="0">
                  <a:latin typeface="仓耳玄三M W05" panose="02020400000000000000" pitchFamily="18" charset="-122"/>
                  <a:ea typeface="仓耳玄三M W05" panose="02020400000000000000" pitchFamily="18" charset="-122"/>
                </a:rPr>
                <a:t>Background</a:t>
              </a:r>
              <a:endParaRPr lang="zh-CN" altLang="en-US" sz="2400" dirty="0">
                <a:latin typeface="仓耳玄三M W05" panose="02020400000000000000" pitchFamily="18" charset="-122"/>
                <a:ea typeface="仓耳玄三M W05" panose="02020400000000000000" pitchFamily="18" charset="-122"/>
              </a:endParaRPr>
            </a:p>
          </p:txBody>
        </p:sp>
      </p:grpSp>
      <p:sp>
        <p:nvSpPr>
          <p:cNvPr id="25" name="矩形 24">
            <a:extLst>
              <a:ext uri="{FF2B5EF4-FFF2-40B4-BE49-F238E27FC236}">
                <a16:creationId xmlns:a16="http://schemas.microsoft.com/office/drawing/2014/main" id="{96C2DBA8-04B7-47CB-9C36-7EFCC40F7D18}"/>
              </a:ext>
            </a:extLst>
          </p:cNvPr>
          <p:cNvSpPr/>
          <p:nvPr/>
        </p:nvSpPr>
        <p:spPr>
          <a:xfrm>
            <a:off x="2011928" y="5645809"/>
            <a:ext cx="2373273" cy="523392"/>
          </a:xfrm>
          <a:prstGeom prst="rect">
            <a:avLst/>
          </a:prstGeom>
        </p:spPr>
        <p:txBody>
          <a:bodyPr vert="horz" lIns="91440" tIns="45720" rIns="91440" bIns="45720" rtlCol="0" anchor="b">
            <a:noAutofit/>
          </a:bodyPr>
          <a:lstStyle/>
          <a:p>
            <a:pPr algn="ctr">
              <a:lnSpc>
                <a:spcPct val="90000"/>
              </a:lnSpc>
              <a:spcBef>
                <a:spcPct val="0"/>
              </a:spcBef>
            </a:pPr>
            <a:r>
              <a:rPr lang="en-US" altLang="zh-CN"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ONE</a:t>
            </a:r>
            <a:endParaRPr lang="zh-CN" altLang="en-US"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grpSp>
        <p:nvGrpSpPr>
          <p:cNvPr id="9" name="组合 8">
            <a:extLst>
              <a:ext uri="{FF2B5EF4-FFF2-40B4-BE49-F238E27FC236}">
                <a16:creationId xmlns:a16="http://schemas.microsoft.com/office/drawing/2014/main" id="{6B4821AE-DF4A-AE7D-501A-96250D84C3C4}"/>
              </a:ext>
            </a:extLst>
          </p:cNvPr>
          <p:cNvGrpSpPr/>
          <p:nvPr/>
        </p:nvGrpSpPr>
        <p:grpSpPr>
          <a:xfrm>
            <a:off x="854457" y="950495"/>
            <a:ext cx="421106" cy="4957010"/>
            <a:chOff x="854457" y="950495"/>
            <a:chExt cx="421106" cy="4957010"/>
          </a:xfrm>
        </p:grpSpPr>
        <p:cxnSp>
          <p:nvCxnSpPr>
            <p:cNvPr id="12" name="直接连接符 11">
              <a:extLst>
                <a:ext uri="{FF2B5EF4-FFF2-40B4-BE49-F238E27FC236}">
                  <a16:creationId xmlns:a16="http://schemas.microsoft.com/office/drawing/2014/main" id="{309EAC9D-F32F-40AB-A38C-7078AD6E25B1}"/>
                </a:ext>
              </a:extLst>
            </p:cNvPr>
            <p:cNvCxnSpPr/>
            <p:nvPr/>
          </p:nvCxnSpPr>
          <p:spPr>
            <a:xfrm>
              <a:off x="1082841" y="1170071"/>
              <a:ext cx="0" cy="4565984"/>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F0E6F071-1D49-4EDF-9773-E350799215A2}"/>
                </a:ext>
              </a:extLst>
            </p:cNvPr>
            <p:cNvSpPr/>
            <p:nvPr/>
          </p:nvSpPr>
          <p:spPr>
            <a:xfrm>
              <a:off x="854457" y="950495"/>
              <a:ext cx="421106" cy="421106"/>
            </a:xfrm>
            <a:prstGeom prst="ellipse">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F6F86BB4-3A9A-44FB-849A-FFABC19D76F0}"/>
                </a:ext>
              </a:extLst>
            </p:cNvPr>
            <p:cNvSpPr/>
            <p:nvPr/>
          </p:nvSpPr>
          <p:spPr>
            <a:xfrm>
              <a:off x="854457" y="2764857"/>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014A65F-7074-4035-A866-8596E7716424}"/>
                </a:ext>
              </a:extLst>
            </p:cNvPr>
            <p:cNvSpPr/>
            <p:nvPr/>
          </p:nvSpPr>
          <p:spPr>
            <a:xfrm>
              <a:off x="854457" y="3672038"/>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BAFD2F3-D7BD-4310-9B55-245F51401E84}"/>
                </a:ext>
              </a:extLst>
            </p:cNvPr>
            <p:cNvSpPr/>
            <p:nvPr/>
          </p:nvSpPr>
          <p:spPr>
            <a:xfrm>
              <a:off x="854457" y="5486399"/>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72455E15-DB2C-7142-D813-5EEEA7BD2DA5}"/>
                </a:ext>
              </a:extLst>
            </p:cNvPr>
            <p:cNvSpPr/>
            <p:nvPr/>
          </p:nvSpPr>
          <p:spPr>
            <a:xfrm>
              <a:off x="854457" y="1857676"/>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CB72C5A1-77EC-D18D-E1BA-C85AAD54651D}"/>
                </a:ext>
              </a:extLst>
            </p:cNvPr>
            <p:cNvSpPr/>
            <p:nvPr/>
          </p:nvSpPr>
          <p:spPr>
            <a:xfrm>
              <a:off x="854457" y="4579219"/>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7843579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750" fill="hold"/>
                                        <p:tgtEl>
                                          <p:spTgt spid="25"/>
                                        </p:tgtEl>
                                        <p:attrNameLst>
                                          <p:attrName>ppt_w</p:attrName>
                                        </p:attrNameLst>
                                      </p:cBhvr>
                                      <p:tavLst>
                                        <p:tav tm="0">
                                          <p:val>
                                            <p:fltVal val="0"/>
                                          </p:val>
                                        </p:tav>
                                        <p:tav tm="100000">
                                          <p:val>
                                            <p:strVal val="#ppt_w"/>
                                          </p:val>
                                        </p:tav>
                                      </p:tavLst>
                                    </p:anim>
                                    <p:anim calcmode="lin" valueType="num">
                                      <p:cBhvr>
                                        <p:cTn id="16" dur="750" fill="hold"/>
                                        <p:tgtEl>
                                          <p:spTgt spid="25"/>
                                        </p:tgtEl>
                                        <p:attrNameLst>
                                          <p:attrName>ppt_h</p:attrName>
                                        </p:attrNameLst>
                                      </p:cBhvr>
                                      <p:tavLst>
                                        <p:tav tm="0">
                                          <p:val>
                                            <p:fltVal val="0"/>
                                          </p:val>
                                        </p:tav>
                                        <p:tav tm="100000">
                                          <p:val>
                                            <p:strVal val="#ppt_h"/>
                                          </p:val>
                                        </p:tav>
                                      </p:tavLst>
                                    </p:anim>
                                    <p:animEffect transition="in" filter="fade">
                                      <p:cBhvr>
                                        <p:cTn id="17" dur="750"/>
                                        <p:tgtEl>
                                          <p:spTgt spid="25"/>
                                        </p:tgtEl>
                                      </p:cBhvr>
                                    </p:animEffect>
                                  </p:childTnLst>
                                </p:cTn>
                              </p:par>
                            </p:childTnLst>
                          </p:cTn>
                        </p:par>
                        <p:par>
                          <p:cTn id="18" fill="hold">
                            <p:stCondLst>
                              <p:cond delay="2250"/>
                            </p:stCondLst>
                            <p:childTnLst>
                              <p:par>
                                <p:cTn id="19" presetID="5" presetClass="entr" presetSubtype="1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checkerboard(across)">
                                      <p:cBhvr>
                                        <p:cTn id="2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9" name="组合 8">
            <a:extLst>
              <a:ext uri="{FF2B5EF4-FFF2-40B4-BE49-F238E27FC236}">
                <a16:creationId xmlns:a16="http://schemas.microsoft.com/office/drawing/2014/main" id="{1E1FAE43-6149-4ABE-A268-419433178EE4}"/>
              </a:ext>
            </a:extLst>
          </p:cNvPr>
          <p:cNvGrpSpPr/>
          <p:nvPr/>
        </p:nvGrpSpPr>
        <p:grpSpPr>
          <a:xfrm>
            <a:off x="829994" y="795353"/>
            <a:ext cx="3077058" cy="2440334"/>
            <a:chOff x="4513698" y="1949730"/>
            <a:chExt cx="3164617" cy="2509774"/>
          </a:xfrm>
        </p:grpSpPr>
        <p:sp>
          <p:nvSpPr>
            <p:cNvPr id="10" name="iŝ1íḑe">
              <a:extLst>
                <a:ext uri="{FF2B5EF4-FFF2-40B4-BE49-F238E27FC236}">
                  <a16:creationId xmlns:a16="http://schemas.microsoft.com/office/drawing/2014/main" id="{693A1F1D-52F2-4086-AE06-56DE7185863F}"/>
                </a:ext>
              </a:extLst>
            </p:cNvPr>
            <p:cNvSpPr/>
            <p:nvPr/>
          </p:nvSpPr>
          <p:spPr>
            <a:xfrm>
              <a:off x="4513698" y="1949730"/>
              <a:ext cx="3164617" cy="2509774"/>
            </a:xfrm>
            <a:prstGeom prst="rect">
              <a:avLst/>
            </a:prstGeom>
            <a:solidFill>
              <a:srgbClr val="FBD7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1" name="îsḷiḋè">
              <a:extLst>
                <a:ext uri="{FF2B5EF4-FFF2-40B4-BE49-F238E27FC236}">
                  <a16:creationId xmlns:a16="http://schemas.microsoft.com/office/drawing/2014/main" id="{E362933A-0431-47D1-A5DA-9DE0192DC651}"/>
                </a:ext>
              </a:extLst>
            </p:cNvPr>
            <p:cNvSpPr>
              <a:spLocks noChangeAspect="1"/>
            </p:cNvSpPr>
            <p:nvPr/>
          </p:nvSpPr>
          <p:spPr>
            <a:xfrm>
              <a:off x="5732241" y="2299352"/>
              <a:ext cx="727539" cy="727539"/>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12" name="işḷiḍê">
              <a:extLst>
                <a:ext uri="{FF2B5EF4-FFF2-40B4-BE49-F238E27FC236}">
                  <a16:creationId xmlns:a16="http://schemas.microsoft.com/office/drawing/2014/main" id="{B41DB347-D046-4626-9F4B-5BEFDDE4731B}"/>
                </a:ext>
              </a:extLst>
            </p:cNvPr>
            <p:cNvSpPr>
              <a:spLocks/>
            </p:cNvSpPr>
            <p:nvPr/>
          </p:nvSpPr>
          <p:spPr bwMode="auto">
            <a:xfrm>
              <a:off x="5935678" y="2539127"/>
              <a:ext cx="326460" cy="24798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C4D7D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grpSp>
      <p:sp>
        <p:nvSpPr>
          <p:cNvPr id="15" name="文本框 7">
            <a:extLst>
              <a:ext uri="{FF2B5EF4-FFF2-40B4-BE49-F238E27FC236}">
                <a16:creationId xmlns:a16="http://schemas.microsoft.com/office/drawing/2014/main" id="{C0EAD2A1-6E20-4C76-A680-CEEDFE23D5FB}"/>
              </a:ext>
            </a:extLst>
          </p:cNvPr>
          <p:cNvSpPr txBox="1"/>
          <p:nvPr/>
        </p:nvSpPr>
        <p:spPr>
          <a:xfrm>
            <a:off x="1165846" y="2189759"/>
            <a:ext cx="2446393"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kern="0" dirty="0">
                <a:solidFill>
                  <a:schemeClr val="tx1">
                    <a:lumMod val="85000"/>
                    <a:lumOff val="15000"/>
                  </a:schemeClr>
                </a:solidFill>
                <a:latin typeface="仓耳羽辰体-谷力 W04" panose="02020400000000000000" pitchFamily="18" charset="-122"/>
                <a:ea typeface="仓耳羽辰体-谷力 W04" panose="02020400000000000000" pitchFamily="18" charset="-122"/>
                <a:sym typeface="FZHei-B01S" panose="02010601030101010101" pitchFamily="2" charset="-122"/>
              </a:rPr>
              <a:t>通知功能</a:t>
            </a:r>
            <a:endParaRPr kumimoji="0" lang="zh-CN" altLang="en-US" sz="2800" b="1" i="0" u="none" strike="noStrike" kern="0" cap="none" spc="0" normalizeH="0" baseline="0" noProof="0" dirty="0">
              <a:ln>
                <a:noFill/>
              </a:ln>
              <a:solidFill>
                <a:schemeClr val="tx1">
                  <a:lumMod val="85000"/>
                  <a:lumOff val="15000"/>
                </a:schemeClr>
              </a:solidFill>
              <a:effectLst/>
              <a:uLnTx/>
              <a:uFillTx/>
              <a:latin typeface="仓耳羽辰体-谷力 W04" panose="02020400000000000000" pitchFamily="18" charset="-122"/>
              <a:ea typeface="仓耳羽辰体-谷力 W04" panose="02020400000000000000" pitchFamily="18" charset="-122"/>
              <a:sym typeface="FZHei-B01S" panose="02010601030101010101" pitchFamily="2" charset="-122"/>
            </a:endParaRPr>
          </a:p>
        </p:txBody>
      </p:sp>
      <p:sp>
        <p:nvSpPr>
          <p:cNvPr id="27" name="矩形 26">
            <a:extLst>
              <a:ext uri="{FF2B5EF4-FFF2-40B4-BE49-F238E27FC236}">
                <a16:creationId xmlns:a16="http://schemas.microsoft.com/office/drawing/2014/main" id="{0F2EE128-1F71-47E6-8833-F1B9FE219B97}"/>
              </a:ext>
            </a:extLst>
          </p:cNvPr>
          <p:cNvSpPr/>
          <p:nvPr/>
        </p:nvSpPr>
        <p:spPr>
          <a:xfrm>
            <a:off x="1103285" y="640232"/>
            <a:ext cx="2571517" cy="2753226"/>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3" name="文本框 2">
            <a:extLst>
              <a:ext uri="{FF2B5EF4-FFF2-40B4-BE49-F238E27FC236}">
                <a16:creationId xmlns:a16="http://schemas.microsoft.com/office/drawing/2014/main" id="{A521BD96-9D6A-4326-2E2F-B3AF10C4A746}"/>
              </a:ext>
            </a:extLst>
          </p:cNvPr>
          <p:cNvSpPr txBox="1"/>
          <p:nvPr/>
        </p:nvSpPr>
        <p:spPr>
          <a:xfrm>
            <a:off x="829994" y="4283016"/>
            <a:ext cx="7516357" cy="1938992"/>
          </a:xfrm>
          <a:prstGeom prst="rect">
            <a:avLst/>
          </a:prstGeom>
          <a:noFill/>
        </p:spPr>
        <p:txBody>
          <a:bodyPr wrap="square" rtlCol="0">
            <a:spAutoFit/>
          </a:bodyPr>
          <a:lstStyle/>
          <a:p>
            <a:r>
              <a:rPr lang="zh-CN" altLang="en-US"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点赞通知 </a:t>
            </a:r>
            <a:r>
              <a:rPr lang="en-US" altLang="zh-CN"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 </a:t>
            </a:r>
            <a:r>
              <a:rPr lang="zh-CN" altLang="en-US"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评论通知</a:t>
            </a:r>
            <a:endParaRPr lang="en-US" altLang="zh-CN"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endParaRPr lang="en-US" altLang="zh-CN"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r>
              <a:rPr lang="zh-CN" altLang="en-US"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报送新猫结果反馈 </a:t>
            </a:r>
            <a:r>
              <a:rPr lang="en-US" altLang="zh-CN"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 </a:t>
            </a:r>
            <a:r>
              <a:rPr lang="zh-CN" altLang="en-US"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评论审核结果反馈 </a:t>
            </a:r>
            <a:r>
              <a:rPr lang="en-US" altLang="zh-CN"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a:t>
            </a:r>
          </a:p>
          <a:p>
            <a:endParaRPr lang="en-US" altLang="zh-CN"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a:p>
            <a:r>
              <a:rPr lang="zh-CN" altLang="en-US"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rPr>
              <a:t>后台审核人员向用户发送猫咪信息的功能</a:t>
            </a:r>
            <a:endParaRPr lang="en-US" altLang="zh-CN" sz="2400" dirty="0">
              <a:solidFill>
                <a:schemeClr val="tx1">
                  <a:lumMod val="85000"/>
                  <a:lumOff val="15000"/>
                </a:schemeClr>
              </a:solidFill>
              <a:latin typeface="仓耳羽辰体-谷力 W04" panose="02020400000000000000" pitchFamily="18" charset="-122"/>
              <a:ea typeface="仓耳羽辰体-谷力 W04" panose="02020400000000000000" pitchFamily="18" charset="-122"/>
            </a:endParaRPr>
          </a:p>
        </p:txBody>
      </p:sp>
      <p:pic>
        <p:nvPicPr>
          <p:cNvPr id="5" name="picture" descr="descript">
            <a:extLst>
              <a:ext uri="{FF2B5EF4-FFF2-40B4-BE49-F238E27FC236}">
                <a16:creationId xmlns:a16="http://schemas.microsoft.com/office/drawing/2014/main" id="{AECC7A78-1C21-B248-751E-A1F20B82CF0E}"/>
              </a:ext>
            </a:extLst>
          </p:cNvPr>
          <p:cNvPicPr/>
          <p:nvPr/>
        </p:nvPicPr>
        <p:blipFill>
          <a:blip r:embed="rId4"/>
          <a:stretch>
            <a:fillRect/>
          </a:stretch>
        </p:blipFill>
        <p:spPr>
          <a:xfrm>
            <a:off x="4180343" y="377078"/>
            <a:ext cx="7516357" cy="3881662"/>
          </a:xfrm>
          <a:prstGeom prst="rect">
            <a:avLst/>
          </a:prstGeom>
        </p:spPr>
      </p:pic>
    </p:spTree>
    <p:extLst>
      <p:ext uri="{BB962C8B-B14F-4D97-AF65-F5344CB8AC3E}">
        <p14:creationId xmlns:p14="http://schemas.microsoft.com/office/powerpoint/2010/main" val="1432255974"/>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750" fill="hold"/>
                                        <p:tgtEl>
                                          <p:spTgt spid="27"/>
                                        </p:tgtEl>
                                        <p:attrNameLst>
                                          <p:attrName>ppt_w</p:attrName>
                                        </p:attrNameLst>
                                      </p:cBhvr>
                                      <p:tavLst>
                                        <p:tav tm="0">
                                          <p:val>
                                            <p:fltVal val="0"/>
                                          </p:val>
                                        </p:tav>
                                        <p:tav tm="100000">
                                          <p:val>
                                            <p:strVal val="#ppt_w"/>
                                          </p:val>
                                        </p:tav>
                                      </p:tavLst>
                                    </p:anim>
                                    <p:anim calcmode="lin" valueType="num">
                                      <p:cBhvr>
                                        <p:cTn id="12" dur="750" fill="hold"/>
                                        <p:tgtEl>
                                          <p:spTgt spid="27"/>
                                        </p:tgtEl>
                                        <p:attrNameLst>
                                          <p:attrName>ppt_h</p:attrName>
                                        </p:attrNameLst>
                                      </p:cBhvr>
                                      <p:tavLst>
                                        <p:tav tm="0">
                                          <p:val>
                                            <p:fltVal val="0"/>
                                          </p:val>
                                        </p:tav>
                                        <p:tav tm="100000">
                                          <p:val>
                                            <p:strVal val="#ppt_h"/>
                                          </p:val>
                                        </p:tav>
                                      </p:tavLst>
                                    </p:anim>
                                    <p:animEffect transition="in" filter="fade">
                                      <p:cBhvr>
                                        <p:cTn id="13" dur="750"/>
                                        <p:tgtEl>
                                          <p:spTgt spid="2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02</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8" name="矩形 7">
            <a:extLst>
              <a:ext uri="{FF2B5EF4-FFF2-40B4-BE49-F238E27FC236}">
                <a16:creationId xmlns:a16="http://schemas.microsoft.com/office/drawing/2014/main" id="{A56E36FB-C1A2-4FBC-9F93-4813B373F919}"/>
              </a:ext>
            </a:extLst>
          </p:cNvPr>
          <p:cNvSpPr/>
          <p:nvPr/>
        </p:nvSpPr>
        <p:spPr>
          <a:xfrm>
            <a:off x="918251" y="288022"/>
            <a:ext cx="2373273"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技术方案</a:t>
            </a:r>
          </a:p>
        </p:txBody>
      </p:sp>
      <p:grpSp>
        <p:nvGrpSpPr>
          <p:cNvPr id="38" name="išľïdè">
            <a:extLst>
              <a:ext uri="{FF2B5EF4-FFF2-40B4-BE49-F238E27FC236}">
                <a16:creationId xmlns:a16="http://schemas.microsoft.com/office/drawing/2014/main" id="{EEB8D9D3-6C3F-4FFD-B44F-AD54B814DD8D}"/>
              </a:ext>
            </a:extLst>
          </p:cNvPr>
          <p:cNvGrpSpPr/>
          <p:nvPr/>
        </p:nvGrpSpPr>
        <p:grpSpPr>
          <a:xfrm>
            <a:off x="319730" y="2242183"/>
            <a:ext cx="5261008" cy="3002903"/>
            <a:chOff x="345504" y="1787851"/>
            <a:chExt cx="5750496" cy="3282295"/>
          </a:xfrm>
        </p:grpSpPr>
        <p:grpSp>
          <p:nvGrpSpPr>
            <p:cNvPr id="58" name="îṡlîḍé">
              <a:extLst>
                <a:ext uri="{FF2B5EF4-FFF2-40B4-BE49-F238E27FC236}">
                  <a16:creationId xmlns:a16="http://schemas.microsoft.com/office/drawing/2014/main" id="{FBC4C1D8-3350-426D-ADD2-0E5B45E1C282}"/>
                </a:ext>
              </a:extLst>
            </p:cNvPr>
            <p:cNvGrpSpPr>
              <a:grpSpLocks/>
            </p:cNvGrpSpPr>
            <p:nvPr/>
          </p:nvGrpSpPr>
          <p:grpSpPr bwMode="auto">
            <a:xfrm>
              <a:off x="345504" y="1787851"/>
              <a:ext cx="5750496" cy="3282295"/>
              <a:chOff x="8540751" y="4843463"/>
              <a:chExt cx="8012112" cy="4562475"/>
            </a:xfrm>
            <a:effectLst/>
          </p:grpSpPr>
          <p:sp>
            <p:nvSpPr>
              <p:cNvPr id="60" name="îşḻiḋé">
                <a:extLst>
                  <a:ext uri="{FF2B5EF4-FFF2-40B4-BE49-F238E27FC236}">
                    <a16:creationId xmlns:a16="http://schemas.microsoft.com/office/drawing/2014/main" id="{A2FFB50F-0A29-4C38-917C-FEB2FE54785D}"/>
                  </a:ext>
                </a:extLst>
              </p:cNvPr>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262626"/>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61" name="iSḷiḑè">
                <a:extLst>
                  <a:ext uri="{FF2B5EF4-FFF2-40B4-BE49-F238E27FC236}">
                    <a16:creationId xmlns:a16="http://schemas.microsoft.com/office/drawing/2014/main" id="{1E1BA51C-4051-4507-85CD-A30ACB0A729F}"/>
                  </a:ext>
                </a:extLst>
              </p:cNvPr>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62" name="îŝḻíďè">
                <a:extLst>
                  <a:ext uri="{FF2B5EF4-FFF2-40B4-BE49-F238E27FC236}">
                    <a16:creationId xmlns:a16="http://schemas.microsoft.com/office/drawing/2014/main" id="{85C37058-52EC-4DB4-8832-F4EF3D8DB071}"/>
                  </a:ext>
                </a:extLst>
              </p:cNvPr>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63" name="isľîḑè">
                <a:extLst>
                  <a:ext uri="{FF2B5EF4-FFF2-40B4-BE49-F238E27FC236}">
                    <a16:creationId xmlns:a16="http://schemas.microsoft.com/office/drawing/2014/main" id="{0CA6B7F1-FDD6-407B-8C63-B99C197EFD75}"/>
                  </a:ext>
                </a:extLst>
              </p:cNvPr>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64" name="iṡļiḓè">
                <a:extLst>
                  <a:ext uri="{FF2B5EF4-FFF2-40B4-BE49-F238E27FC236}">
                    <a16:creationId xmlns:a16="http://schemas.microsoft.com/office/drawing/2014/main" id="{422F1DE2-D6F1-4A43-BA3F-ABB1FB6E7013}"/>
                  </a:ext>
                </a:extLst>
              </p:cNvPr>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65" name="îṥ1îḑê">
                <a:extLst>
                  <a:ext uri="{FF2B5EF4-FFF2-40B4-BE49-F238E27FC236}">
                    <a16:creationId xmlns:a16="http://schemas.microsoft.com/office/drawing/2014/main" id="{8F86582E-5C72-4025-A8B5-B13D99F4AC5C}"/>
                  </a:ext>
                </a:extLst>
              </p:cNvPr>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grpSp>
        <p:sp>
          <p:nvSpPr>
            <p:cNvPr id="59" name="iṣľîḓé">
              <a:extLst>
                <a:ext uri="{FF2B5EF4-FFF2-40B4-BE49-F238E27FC236}">
                  <a16:creationId xmlns:a16="http://schemas.microsoft.com/office/drawing/2014/main" id="{B4521C66-7409-470A-9BB8-AF1FA190321D}"/>
                </a:ext>
              </a:extLst>
            </p:cNvPr>
            <p:cNvSpPr/>
            <p:nvPr/>
          </p:nvSpPr>
          <p:spPr>
            <a:xfrm>
              <a:off x="1085227" y="2041661"/>
              <a:ext cx="4271050" cy="2700705"/>
            </a:xfrm>
            <a:prstGeom prst="rect">
              <a:avLst/>
            </a:prstGeom>
            <a:blipFill>
              <a:blip r:embed="rId4"/>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思源宋体 CN Heavy"/>
                <a:cs typeface="+mn-cs"/>
              </a:endParaRPr>
            </a:p>
          </p:txBody>
        </p:sp>
      </p:grpSp>
      <p:sp>
        <p:nvSpPr>
          <p:cNvPr id="43" name="íS1iḋè">
            <a:extLst>
              <a:ext uri="{FF2B5EF4-FFF2-40B4-BE49-F238E27FC236}">
                <a16:creationId xmlns:a16="http://schemas.microsoft.com/office/drawing/2014/main" id="{FA165A2E-2C58-441D-8204-BEC321618027}"/>
              </a:ext>
            </a:extLst>
          </p:cNvPr>
          <p:cNvSpPr/>
          <p:nvPr/>
        </p:nvSpPr>
        <p:spPr bwMode="auto">
          <a:xfrm>
            <a:off x="7179224" y="1487504"/>
            <a:ext cx="609685" cy="49348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rgbClr val="C4D7D3"/>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宋体 CN Heavy"/>
              <a:cs typeface="+mn-cs"/>
            </a:endParaRPr>
          </a:p>
        </p:txBody>
      </p:sp>
      <p:sp>
        <p:nvSpPr>
          <p:cNvPr id="36" name="文本框 22">
            <a:extLst>
              <a:ext uri="{FF2B5EF4-FFF2-40B4-BE49-F238E27FC236}">
                <a16:creationId xmlns:a16="http://schemas.microsoft.com/office/drawing/2014/main" id="{ABC692D0-7EC1-4E91-8EE1-F6B75BCAFB65}"/>
              </a:ext>
            </a:extLst>
          </p:cNvPr>
          <p:cNvSpPr txBox="1">
            <a:spLocks noChangeArrowheads="1"/>
          </p:cNvSpPr>
          <p:nvPr/>
        </p:nvSpPr>
        <p:spPr bwMode="auto">
          <a:xfrm>
            <a:off x="6328291" y="2242183"/>
            <a:ext cx="2311549" cy="523220"/>
          </a:xfrm>
          <a:prstGeom prst="rect">
            <a:avLst/>
          </a:prstGeom>
          <a:solidFill>
            <a:srgbClr val="C4D7D3"/>
          </a:solidFill>
          <a:ln w="9525">
            <a:noFill/>
            <a:miter lim="800000"/>
            <a:headEnd/>
            <a:tailEnd/>
          </a:ln>
        </p:spPr>
        <p:txBody>
          <a:bodyPr wrap="square">
            <a:spAutoFit/>
          </a:bodyPr>
          <a:lstStyle>
            <a:lvl1pPr>
              <a:defRPr>
                <a:solidFill>
                  <a:schemeClr val="tx1"/>
                </a:solidFill>
                <a:latin typeface="思源宋体 CN Medium" pitchFamily="18" charset="-122"/>
                <a:ea typeface="思源宋体 CN Medium" pitchFamily="18" charset="-122"/>
              </a:defRPr>
            </a:lvl1pPr>
            <a:lvl2pPr marL="742950" indent="-285750">
              <a:defRPr>
                <a:solidFill>
                  <a:schemeClr val="tx1"/>
                </a:solidFill>
                <a:latin typeface="思源宋体 CN Medium" pitchFamily="18" charset="-122"/>
                <a:ea typeface="思源宋体 CN Medium" pitchFamily="18" charset="-122"/>
              </a:defRPr>
            </a:lvl2pPr>
            <a:lvl3pPr marL="1143000" indent="-228600">
              <a:defRPr>
                <a:solidFill>
                  <a:schemeClr val="tx1"/>
                </a:solidFill>
                <a:latin typeface="思源宋体 CN Medium" pitchFamily="18" charset="-122"/>
                <a:ea typeface="思源宋体 CN Medium" pitchFamily="18" charset="-122"/>
              </a:defRPr>
            </a:lvl3pPr>
            <a:lvl4pPr marL="1600200" indent="-228600">
              <a:defRPr>
                <a:solidFill>
                  <a:schemeClr val="tx1"/>
                </a:solidFill>
                <a:latin typeface="思源宋体 CN Medium" pitchFamily="18" charset="-122"/>
                <a:ea typeface="思源宋体 CN Medium" pitchFamily="18" charset="-122"/>
              </a:defRPr>
            </a:lvl4pPr>
            <a:lvl5pPr marL="2057400" indent="-228600">
              <a:defRPr>
                <a:solidFill>
                  <a:schemeClr val="tx1"/>
                </a:solidFill>
                <a:latin typeface="思源宋体 CN Medium" pitchFamily="18" charset="-122"/>
                <a:ea typeface="思源宋体 CN Medium" pitchFamily="18" charset="-122"/>
              </a:defRPr>
            </a:lvl5pPr>
            <a:lvl6pPr marL="25146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6pPr>
            <a:lvl7pPr marL="29718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7pPr>
            <a:lvl8pPr marL="34290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8pPr>
            <a:lvl9pPr marL="38862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前端</a:t>
            </a:r>
            <a:endParaRPr kumimoji="0" lang="zh-CN" altLang="en-US" sz="2800" i="0" u="none" strike="noStrike" kern="1200" cap="none" spc="0" normalizeH="0" baseline="0" noProof="0" dirty="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endParaRPr>
          </a:p>
        </p:txBody>
      </p:sp>
      <p:sp>
        <p:nvSpPr>
          <p:cNvPr id="2" name="文本框 1">
            <a:extLst>
              <a:ext uri="{FF2B5EF4-FFF2-40B4-BE49-F238E27FC236}">
                <a16:creationId xmlns:a16="http://schemas.microsoft.com/office/drawing/2014/main" id="{6B519938-E99F-68DA-7963-64CE5892DC3B}"/>
              </a:ext>
            </a:extLst>
          </p:cNvPr>
          <p:cNvSpPr txBox="1"/>
          <p:nvPr/>
        </p:nvSpPr>
        <p:spPr>
          <a:xfrm>
            <a:off x="6328291" y="3249113"/>
            <a:ext cx="5405806" cy="2492990"/>
          </a:xfrm>
          <a:prstGeom prst="rect">
            <a:avLst/>
          </a:prstGeom>
          <a:noFill/>
        </p:spPr>
        <p:txBody>
          <a:bodyPr wrap="square" rtlCol="0">
            <a:spAutoFit/>
          </a:bodyPr>
          <a:lstStyle/>
          <a:p>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小程序端：主要使用原生</a:t>
            </a:r>
            <a:r>
              <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WXSS</a:t>
            </a: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a:t>
            </a:r>
            <a:r>
              <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WXS</a:t>
            </a: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a:t>
            </a:r>
            <a:r>
              <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WSML</a:t>
            </a: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等小程序技术。</a:t>
            </a:r>
          </a:p>
          <a:p>
            <a:endPar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a:p>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后台管理端：采用</a:t>
            </a:r>
            <a:r>
              <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Vue</a:t>
            </a: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框架和</a:t>
            </a:r>
            <a:r>
              <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Element UI</a:t>
            </a: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组件库</a:t>
            </a:r>
            <a:endParaRPr lang="zh-CN" altLang="en-US" sz="24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8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531696683"/>
      </p:ext>
    </p:extLst>
  </p:cSld>
  <p:clrMapOvr>
    <a:masterClrMapping/>
  </p:clrMapOvr>
  <mc:AlternateContent xmlns:mc="http://schemas.openxmlformats.org/markup-compatibility/2006" xmlns:p14="http://schemas.microsoft.com/office/powerpoint/2010/main">
    <mc:Choice Requires="p14">
      <p:transition spd="slow" p14:dur="17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02</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8" name="矩形 7">
            <a:extLst>
              <a:ext uri="{FF2B5EF4-FFF2-40B4-BE49-F238E27FC236}">
                <a16:creationId xmlns:a16="http://schemas.microsoft.com/office/drawing/2014/main" id="{A56E36FB-C1A2-4FBC-9F93-4813B373F919}"/>
              </a:ext>
            </a:extLst>
          </p:cNvPr>
          <p:cNvSpPr/>
          <p:nvPr/>
        </p:nvSpPr>
        <p:spPr>
          <a:xfrm>
            <a:off x="918251" y="288022"/>
            <a:ext cx="2373273"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技术方案</a:t>
            </a:r>
          </a:p>
        </p:txBody>
      </p:sp>
      <p:grpSp>
        <p:nvGrpSpPr>
          <p:cNvPr id="38" name="išľïdè">
            <a:extLst>
              <a:ext uri="{FF2B5EF4-FFF2-40B4-BE49-F238E27FC236}">
                <a16:creationId xmlns:a16="http://schemas.microsoft.com/office/drawing/2014/main" id="{EEB8D9D3-6C3F-4FFD-B44F-AD54B814DD8D}"/>
              </a:ext>
            </a:extLst>
          </p:cNvPr>
          <p:cNvGrpSpPr/>
          <p:nvPr/>
        </p:nvGrpSpPr>
        <p:grpSpPr>
          <a:xfrm>
            <a:off x="319730" y="2242183"/>
            <a:ext cx="5261008" cy="3002903"/>
            <a:chOff x="345504" y="1787851"/>
            <a:chExt cx="5750496" cy="3282295"/>
          </a:xfrm>
        </p:grpSpPr>
        <p:grpSp>
          <p:nvGrpSpPr>
            <p:cNvPr id="58" name="îṡlîḍé">
              <a:extLst>
                <a:ext uri="{FF2B5EF4-FFF2-40B4-BE49-F238E27FC236}">
                  <a16:creationId xmlns:a16="http://schemas.microsoft.com/office/drawing/2014/main" id="{FBC4C1D8-3350-426D-ADD2-0E5B45E1C282}"/>
                </a:ext>
              </a:extLst>
            </p:cNvPr>
            <p:cNvGrpSpPr>
              <a:grpSpLocks/>
            </p:cNvGrpSpPr>
            <p:nvPr/>
          </p:nvGrpSpPr>
          <p:grpSpPr bwMode="auto">
            <a:xfrm>
              <a:off x="345504" y="1787851"/>
              <a:ext cx="5750496" cy="3282295"/>
              <a:chOff x="8540751" y="4843463"/>
              <a:chExt cx="8012112" cy="4562475"/>
            </a:xfrm>
            <a:effectLst/>
          </p:grpSpPr>
          <p:sp>
            <p:nvSpPr>
              <p:cNvPr id="60" name="îşḻiḋé">
                <a:extLst>
                  <a:ext uri="{FF2B5EF4-FFF2-40B4-BE49-F238E27FC236}">
                    <a16:creationId xmlns:a16="http://schemas.microsoft.com/office/drawing/2014/main" id="{A2FFB50F-0A29-4C38-917C-FEB2FE54785D}"/>
                  </a:ext>
                </a:extLst>
              </p:cNvPr>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262626"/>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61" name="iSḷiḑè">
                <a:extLst>
                  <a:ext uri="{FF2B5EF4-FFF2-40B4-BE49-F238E27FC236}">
                    <a16:creationId xmlns:a16="http://schemas.microsoft.com/office/drawing/2014/main" id="{1E1BA51C-4051-4507-85CD-A30ACB0A729F}"/>
                  </a:ext>
                </a:extLst>
              </p:cNvPr>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62" name="îŝḻíďè">
                <a:extLst>
                  <a:ext uri="{FF2B5EF4-FFF2-40B4-BE49-F238E27FC236}">
                    <a16:creationId xmlns:a16="http://schemas.microsoft.com/office/drawing/2014/main" id="{85C37058-52EC-4DB4-8832-F4EF3D8DB071}"/>
                  </a:ext>
                </a:extLst>
              </p:cNvPr>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 xmlns:lc="http://schemas.openxmlformats.org/drawingml/2006/lockedCanvas" xmlns:a14="http://schemas.microsoft.com/office/drawing/2010/main" xmlns:p14="http://schemas.microsoft.com/office/powerpoint/2010/main" xmlns:a16="http://schemas.microsoft.com/office/drawing/2014/main">
                    <a:solidFill>
                      <a:srgbClr val="FFFFFF"/>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63" name="isľîḑè">
                <a:extLst>
                  <a:ext uri="{FF2B5EF4-FFF2-40B4-BE49-F238E27FC236}">
                    <a16:creationId xmlns:a16="http://schemas.microsoft.com/office/drawing/2014/main" id="{0CA6B7F1-FDD6-407B-8C63-B99C197EFD75}"/>
                  </a:ext>
                </a:extLst>
              </p:cNvPr>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64" name="iṡļiḓè">
                <a:extLst>
                  <a:ext uri="{FF2B5EF4-FFF2-40B4-BE49-F238E27FC236}">
                    <a16:creationId xmlns:a16="http://schemas.microsoft.com/office/drawing/2014/main" id="{422F1DE2-D6F1-4A43-BA3F-ABB1FB6E7013}"/>
                  </a:ext>
                </a:extLst>
              </p:cNvPr>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sp>
            <p:nvSpPr>
              <p:cNvPr id="65" name="îṥ1îḑê">
                <a:extLst>
                  <a:ext uri="{FF2B5EF4-FFF2-40B4-BE49-F238E27FC236}">
                    <a16:creationId xmlns:a16="http://schemas.microsoft.com/office/drawing/2014/main" id="{8F86582E-5C72-4025-A8B5-B13D99F4AC5C}"/>
                  </a:ext>
                </a:extLst>
              </p:cNvPr>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思源宋体 CN Heavy"/>
                  <a:cs typeface="+mn-cs"/>
                </a:endParaRPr>
              </a:p>
            </p:txBody>
          </p:sp>
        </p:grpSp>
        <p:sp>
          <p:nvSpPr>
            <p:cNvPr id="59" name="iṣľîḓé">
              <a:extLst>
                <a:ext uri="{FF2B5EF4-FFF2-40B4-BE49-F238E27FC236}">
                  <a16:creationId xmlns:a16="http://schemas.microsoft.com/office/drawing/2014/main" id="{B4521C66-7409-470A-9BB8-AF1FA190321D}"/>
                </a:ext>
              </a:extLst>
            </p:cNvPr>
            <p:cNvSpPr/>
            <p:nvPr/>
          </p:nvSpPr>
          <p:spPr>
            <a:xfrm>
              <a:off x="1085227" y="2041661"/>
              <a:ext cx="4271050" cy="2700705"/>
            </a:xfrm>
            <a:prstGeom prst="rect">
              <a:avLst/>
            </a:prstGeom>
            <a:blipFill>
              <a:blip r:embed="rId4"/>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思源宋体 CN Heavy"/>
                <a:cs typeface="+mn-cs"/>
              </a:endParaRPr>
            </a:p>
          </p:txBody>
        </p:sp>
      </p:grpSp>
      <p:sp>
        <p:nvSpPr>
          <p:cNvPr id="43" name="íS1iḋè">
            <a:extLst>
              <a:ext uri="{FF2B5EF4-FFF2-40B4-BE49-F238E27FC236}">
                <a16:creationId xmlns:a16="http://schemas.microsoft.com/office/drawing/2014/main" id="{FA165A2E-2C58-441D-8204-BEC321618027}"/>
              </a:ext>
            </a:extLst>
          </p:cNvPr>
          <p:cNvSpPr/>
          <p:nvPr/>
        </p:nvSpPr>
        <p:spPr bwMode="auto">
          <a:xfrm>
            <a:off x="7179224" y="1487504"/>
            <a:ext cx="609685" cy="49348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rgbClr val="FBD77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宋体 CN Heavy"/>
              <a:cs typeface="+mn-cs"/>
            </a:endParaRPr>
          </a:p>
        </p:txBody>
      </p:sp>
      <p:sp>
        <p:nvSpPr>
          <p:cNvPr id="36" name="文本框 22">
            <a:extLst>
              <a:ext uri="{FF2B5EF4-FFF2-40B4-BE49-F238E27FC236}">
                <a16:creationId xmlns:a16="http://schemas.microsoft.com/office/drawing/2014/main" id="{ABC692D0-7EC1-4E91-8EE1-F6B75BCAFB65}"/>
              </a:ext>
            </a:extLst>
          </p:cNvPr>
          <p:cNvSpPr txBox="1">
            <a:spLocks noChangeArrowheads="1"/>
          </p:cNvSpPr>
          <p:nvPr/>
        </p:nvSpPr>
        <p:spPr bwMode="auto">
          <a:xfrm>
            <a:off x="6328291" y="2242183"/>
            <a:ext cx="2311549" cy="523220"/>
          </a:xfrm>
          <a:prstGeom prst="rect">
            <a:avLst/>
          </a:prstGeom>
          <a:solidFill>
            <a:srgbClr val="FBD77F"/>
          </a:solidFill>
          <a:ln w="9525">
            <a:noFill/>
            <a:miter lim="800000"/>
            <a:headEnd/>
            <a:tailEnd/>
          </a:ln>
        </p:spPr>
        <p:txBody>
          <a:bodyPr wrap="square">
            <a:spAutoFit/>
          </a:bodyPr>
          <a:lstStyle>
            <a:lvl1pPr>
              <a:defRPr>
                <a:solidFill>
                  <a:schemeClr val="tx1"/>
                </a:solidFill>
                <a:latin typeface="思源宋体 CN Medium" pitchFamily="18" charset="-122"/>
                <a:ea typeface="思源宋体 CN Medium" pitchFamily="18" charset="-122"/>
              </a:defRPr>
            </a:lvl1pPr>
            <a:lvl2pPr marL="742950" indent="-285750">
              <a:defRPr>
                <a:solidFill>
                  <a:schemeClr val="tx1"/>
                </a:solidFill>
                <a:latin typeface="思源宋体 CN Medium" pitchFamily="18" charset="-122"/>
                <a:ea typeface="思源宋体 CN Medium" pitchFamily="18" charset="-122"/>
              </a:defRPr>
            </a:lvl2pPr>
            <a:lvl3pPr marL="1143000" indent="-228600">
              <a:defRPr>
                <a:solidFill>
                  <a:schemeClr val="tx1"/>
                </a:solidFill>
                <a:latin typeface="思源宋体 CN Medium" pitchFamily="18" charset="-122"/>
                <a:ea typeface="思源宋体 CN Medium" pitchFamily="18" charset="-122"/>
              </a:defRPr>
            </a:lvl3pPr>
            <a:lvl4pPr marL="1600200" indent="-228600">
              <a:defRPr>
                <a:solidFill>
                  <a:schemeClr val="tx1"/>
                </a:solidFill>
                <a:latin typeface="思源宋体 CN Medium" pitchFamily="18" charset="-122"/>
                <a:ea typeface="思源宋体 CN Medium" pitchFamily="18" charset="-122"/>
              </a:defRPr>
            </a:lvl4pPr>
            <a:lvl5pPr marL="2057400" indent="-228600">
              <a:defRPr>
                <a:solidFill>
                  <a:schemeClr val="tx1"/>
                </a:solidFill>
                <a:latin typeface="思源宋体 CN Medium" pitchFamily="18" charset="-122"/>
                <a:ea typeface="思源宋体 CN Medium" pitchFamily="18" charset="-122"/>
              </a:defRPr>
            </a:lvl5pPr>
            <a:lvl6pPr marL="25146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6pPr>
            <a:lvl7pPr marL="29718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7pPr>
            <a:lvl8pPr marL="34290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8pPr>
            <a:lvl9pPr marL="3886200" indent="-228600" defTabSz="457200" fontAlgn="base">
              <a:spcBef>
                <a:spcPct val="0"/>
              </a:spcBef>
              <a:spcAft>
                <a:spcPct val="0"/>
              </a:spcAft>
              <a:defRPr>
                <a:solidFill>
                  <a:schemeClr val="tx1"/>
                </a:solidFill>
                <a:latin typeface="思源宋体 CN Medium" pitchFamily="18" charset="-122"/>
                <a:ea typeface="思源宋体 CN Medium" pitchFamily="18"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服务器端</a:t>
            </a:r>
            <a:endParaRPr kumimoji="0" lang="zh-CN" altLang="en-US" sz="2800" i="0" u="none" strike="noStrike" kern="1200" cap="none" spc="0" normalizeH="0" baseline="0" noProof="0" dirty="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endParaRPr>
          </a:p>
        </p:txBody>
      </p:sp>
      <p:sp>
        <p:nvSpPr>
          <p:cNvPr id="2" name="文本框 1">
            <a:extLst>
              <a:ext uri="{FF2B5EF4-FFF2-40B4-BE49-F238E27FC236}">
                <a16:creationId xmlns:a16="http://schemas.microsoft.com/office/drawing/2014/main" id="{6B519938-E99F-68DA-7963-64CE5892DC3B}"/>
              </a:ext>
            </a:extLst>
          </p:cNvPr>
          <p:cNvSpPr txBox="1"/>
          <p:nvPr/>
        </p:nvSpPr>
        <p:spPr>
          <a:xfrm>
            <a:off x="6278017" y="3103199"/>
            <a:ext cx="5405806" cy="3970318"/>
          </a:xfrm>
          <a:prstGeom prst="rect">
            <a:avLst/>
          </a:prstGeom>
          <a:noFill/>
        </p:spPr>
        <p:txBody>
          <a:bodyPr wrap="square" rtlCol="0">
            <a:spAutoFit/>
          </a:bodyPr>
          <a:lstStyle/>
          <a:p>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采用轻量级的</a:t>
            </a:r>
            <a:r>
              <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Web</a:t>
            </a: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服务器</a:t>
            </a:r>
            <a:r>
              <a:rPr lang="en-US" altLang="zh-CN"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Nginx</a:t>
            </a:r>
          </a:p>
          <a:p>
            <a:r>
              <a:rPr lang="zh-CN" altLang="en-US"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rPr>
              <a:t>和</a:t>
            </a:r>
            <a:r>
              <a:rPr lang="en-US" altLang="zh-CN"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rPr>
              <a:t>SpringBoot</a:t>
            </a:r>
            <a:r>
              <a:rPr lang="zh-CN" altLang="en-US"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rPr>
              <a:t>开发框架</a:t>
            </a:r>
            <a:endParaRPr lang="en-US" altLang="zh-CN"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endParaRPr>
          </a:p>
          <a:p>
            <a:endParaRPr lang="en-US" altLang="zh-CN"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endParaRPr>
          </a:p>
          <a:p>
            <a:r>
              <a:rPr lang="zh-CN" altLang="en-US"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rPr>
              <a:t>采用数据库</a:t>
            </a:r>
            <a:r>
              <a:rPr lang="en-US" altLang="zh-CN"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rPr>
              <a:t>Redis</a:t>
            </a:r>
            <a:r>
              <a:rPr lang="zh-CN" altLang="en-US"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rPr>
              <a:t>和分布式、队列模型的消息中间件</a:t>
            </a:r>
            <a:r>
              <a:rPr lang="en-US" altLang="zh-CN"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rPr>
              <a:t>RocketMQ</a:t>
            </a:r>
          </a:p>
          <a:p>
            <a:endParaRPr lang="en-US" altLang="zh-CN"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endParaRPr>
          </a:p>
          <a:p>
            <a:r>
              <a:rPr lang="zh-CN" altLang="en-US"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rPr>
              <a:t>采用</a:t>
            </a:r>
            <a:r>
              <a:rPr lang="en-US" altLang="zh-CN"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rPr>
              <a:t>CDN</a:t>
            </a:r>
            <a:r>
              <a:rPr lang="zh-CN" altLang="en-US"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rPr>
              <a:t>内容分发网络加速图片访问速度</a:t>
            </a:r>
            <a:endParaRPr lang="en-US" altLang="zh-CN" sz="2400" kern="100" spc="300" dirty="0">
              <a:solidFill>
                <a:schemeClr val="tx1">
                  <a:lumMod val="85000"/>
                  <a:lumOff val="15000"/>
                </a:schemeClr>
              </a:solidFill>
              <a:effectLst/>
              <a:latin typeface="仓耳今楷05-6763 W05" panose="02020400000000000000" pitchFamily="18" charset="-122"/>
              <a:ea typeface="仓耳今楷05-6763 W05" panose="02020400000000000000" pitchFamily="18" charset="-122"/>
              <a:cs typeface="+mj-cs"/>
            </a:endParaRPr>
          </a:p>
          <a:p>
            <a:endParaRPr lang="zh-CN" altLang="en-US" sz="24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8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000722976"/>
      </p:ext>
    </p:extLst>
  </p:cSld>
  <p:clrMapOvr>
    <a:masterClrMapping/>
  </p:clrMapOvr>
  <mc:AlternateContent xmlns:mc="http://schemas.openxmlformats.org/markup-compatibility/2006" xmlns:p14="http://schemas.microsoft.com/office/powerpoint/2010/main">
    <mc:Choice Requires="p14">
      <p:transition spd="slow" p14:dur="175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02</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8" name="矩形 7">
            <a:extLst>
              <a:ext uri="{FF2B5EF4-FFF2-40B4-BE49-F238E27FC236}">
                <a16:creationId xmlns:a16="http://schemas.microsoft.com/office/drawing/2014/main" id="{A56E36FB-C1A2-4FBC-9F93-4813B373F919}"/>
              </a:ext>
            </a:extLst>
          </p:cNvPr>
          <p:cNvSpPr/>
          <p:nvPr/>
        </p:nvSpPr>
        <p:spPr>
          <a:xfrm>
            <a:off x="918251" y="288022"/>
            <a:ext cx="5520649"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系统设计</a:t>
            </a:r>
            <a:r>
              <a:rPr lang="en-US" altLang="zh-CN"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a:t>
            </a: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整体设计</a:t>
            </a:r>
          </a:p>
        </p:txBody>
      </p:sp>
      <p:sp>
        <p:nvSpPr>
          <p:cNvPr id="3" name="文本框 2">
            <a:extLst>
              <a:ext uri="{FF2B5EF4-FFF2-40B4-BE49-F238E27FC236}">
                <a16:creationId xmlns:a16="http://schemas.microsoft.com/office/drawing/2014/main" id="{20F0F2E5-4DF8-A136-0A67-2A50B634B579}"/>
              </a:ext>
            </a:extLst>
          </p:cNvPr>
          <p:cNvSpPr txBox="1"/>
          <p:nvPr/>
        </p:nvSpPr>
        <p:spPr>
          <a:xfrm>
            <a:off x="737444" y="1371600"/>
            <a:ext cx="10693400" cy="984885"/>
          </a:xfrm>
          <a:prstGeom prst="rect">
            <a:avLst/>
          </a:prstGeom>
          <a:noFill/>
        </p:spPr>
        <p:txBody>
          <a:bodyPr wrap="square" rtlCol="0">
            <a:spAutoFit/>
          </a:bodyPr>
          <a:lstStyle/>
          <a:p>
            <a:r>
              <a:rPr lang="zh-CN" altLang="en-US" sz="2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本系统采用分层架构设计，分为数据层、支持层、服务层、业务层、网关层和展示层。</a:t>
            </a:r>
          </a:p>
          <a:p>
            <a:r>
              <a:rPr lang="zh-CN" altLang="en-US" sz="2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系统架构图如下：</a:t>
            </a:r>
          </a:p>
          <a:p>
            <a:endParaRPr lang="zh-CN" altLang="en-US" dirty="0"/>
          </a:p>
        </p:txBody>
      </p:sp>
      <p:pic>
        <p:nvPicPr>
          <p:cNvPr id="9" name="picture" descr="descript">
            <a:extLst>
              <a:ext uri="{FF2B5EF4-FFF2-40B4-BE49-F238E27FC236}">
                <a16:creationId xmlns:a16="http://schemas.microsoft.com/office/drawing/2014/main" id="{7C81B450-78C7-B92A-2AB2-A68490E6C539}"/>
              </a:ext>
            </a:extLst>
          </p:cNvPr>
          <p:cNvPicPr/>
          <p:nvPr/>
        </p:nvPicPr>
        <p:blipFill>
          <a:blip r:embed="rId4"/>
          <a:stretch>
            <a:fillRect/>
          </a:stretch>
        </p:blipFill>
        <p:spPr>
          <a:xfrm>
            <a:off x="1137919" y="2272347"/>
            <a:ext cx="9656489" cy="4026853"/>
          </a:xfrm>
          <a:prstGeom prst="rect">
            <a:avLst/>
          </a:prstGeom>
        </p:spPr>
      </p:pic>
    </p:spTree>
    <p:extLst>
      <p:ext uri="{BB962C8B-B14F-4D97-AF65-F5344CB8AC3E}">
        <p14:creationId xmlns:p14="http://schemas.microsoft.com/office/powerpoint/2010/main" val="2402156826"/>
      </p:ext>
    </p:extLst>
  </p:cSld>
  <p:clrMapOvr>
    <a:masterClrMapping/>
  </p:clrMapOvr>
  <mc:AlternateContent xmlns:mc="http://schemas.openxmlformats.org/markup-compatibility/2006" xmlns:p14="http://schemas.microsoft.com/office/powerpoint/2010/main">
    <mc:Choice Requires="p14">
      <p:transition spd="slow" p14:dur="17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02</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8" name="矩形 7">
            <a:extLst>
              <a:ext uri="{FF2B5EF4-FFF2-40B4-BE49-F238E27FC236}">
                <a16:creationId xmlns:a16="http://schemas.microsoft.com/office/drawing/2014/main" id="{A56E36FB-C1A2-4FBC-9F93-4813B373F919}"/>
              </a:ext>
            </a:extLst>
          </p:cNvPr>
          <p:cNvSpPr/>
          <p:nvPr/>
        </p:nvSpPr>
        <p:spPr>
          <a:xfrm>
            <a:off x="918251" y="288022"/>
            <a:ext cx="5520649"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系统设计</a:t>
            </a:r>
            <a:r>
              <a:rPr lang="en-US" altLang="zh-CN"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a:t>
            </a: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功能结构设计</a:t>
            </a:r>
          </a:p>
        </p:txBody>
      </p:sp>
      <p:sp>
        <p:nvSpPr>
          <p:cNvPr id="3" name="文本框 2">
            <a:extLst>
              <a:ext uri="{FF2B5EF4-FFF2-40B4-BE49-F238E27FC236}">
                <a16:creationId xmlns:a16="http://schemas.microsoft.com/office/drawing/2014/main" id="{20F0F2E5-4DF8-A136-0A67-2A50B634B579}"/>
              </a:ext>
            </a:extLst>
          </p:cNvPr>
          <p:cNvSpPr txBox="1"/>
          <p:nvPr/>
        </p:nvSpPr>
        <p:spPr>
          <a:xfrm>
            <a:off x="737444" y="1371600"/>
            <a:ext cx="10693400" cy="984885"/>
          </a:xfrm>
          <a:prstGeom prst="rect">
            <a:avLst/>
          </a:prstGeom>
          <a:noFill/>
        </p:spPr>
        <p:txBody>
          <a:bodyPr wrap="square" rtlCol="0">
            <a:spAutoFit/>
          </a:bodyPr>
          <a:lstStyle/>
          <a:p>
            <a:r>
              <a:rPr lang="zh-CN" altLang="en-US" sz="2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系统的功能设计按模块来划分，主要分为用户模块、猫咪模块、评论模块、科普模块和通知模块。如下图所示：</a:t>
            </a:r>
          </a:p>
          <a:p>
            <a:endParaRPr lang="zh-CN" altLang="en-US" dirty="0"/>
          </a:p>
        </p:txBody>
      </p:sp>
      <p:pic>
        <p:nvPicPr>
          <p:cNvPr id="2" name="picture" descr="descript">
            <a:extLst>
              <a:ext uri="{FF2B5EF4-FFF2-40B4-BE49-F238E27FC236}">
                <a16:creationId xmlns:a16="http://schemas.microsoft.com/office/drawing/2014/main" id="{70E808F9-FF75-B45B-210B-188A8CDF9AD1}"/>
              </a:ext>
            </a:extLst>
          </p:cNvPr>
          <p:cNvPicPr/>
          <p:nvPr/>
        </p:nvPicPr>
        <p:blipFill>
          <a:blip r:embed="rId4"/>
          <a:stretch>
            <a:fillRect/>
          </a:stretch>
        </p:blipFill>
        <p:spPr>
          <a:xfrm>
            <a:off x="599366" y="2356485"/>
            <a:ext cx="10693400" cy="3972079"/>
          </a:xfrm>
          <a:prstGeom prst="rect">
            <a:avLst/>
          </a:prstGeom>
        </p:spPr>
      </p:pic>
    </p:spTree>
    <p:extLst>
      <p:ext uri="{BB962C8B-B14F-4D97-AF65-F5344CB8AC3E}">
        <p14:creationId xmlns:p14="http://schemas.microsoft.com/office/powerpoint/2010/main" val="316709122"/>
      </p:ext>
    </p:extLst>
  </p:cSld>
  <p:clrMapOvr>
    <a:masterClrMapping/>
  </p:clrMapOvr>
  <mc:AlternateContent xmlns:mc="http://schemas.openxmlformats.org/markup-compatibility/2006" xmlns:p14="http://schemas.microsoft.com/office/powerpoint/2010/main">
    <mc:Choice Requires="p14">
      <p:transition spd="slow" p14:dur="17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7B257169-96CD-422C-916D-D7FD3CB17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9554"/>
            <a:ext cx="12215711" cy="6878598"/>
          </a:xfrm>
          <a:prstGeom prst="rect">
            <a:avLst/>
          </a:prstGeom>
        </p:spPr>
      </p:pic>
      <p:sp>
        <p:nvSpPr>
          <p:cNvPr id="6" name="矩形 5">
            <a:extLst>
              <a:ext uri="{FF2B5EF4-FFF2-40B4-BE49-F238E27FC236}">
                <a16:creationId xmlns:a16="http://schemas.microsoft.com/office/drawing/2014/main" id="{365AA34C-4CD7-481B-AB94-588F3E0B43ED}"/>
              </a:ext>
            </a:extLst>
          </p:cNvPr>
          <p:cNvSpPr/>
          <p:nvPr/>
        </p:nvSpPr>
        <p:spPr>
          <a:xfrm>
            <a:off x="2346158" y="721895"/>
            <a:ext cx="8049126" cy="539014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EA51227-71EA-4890-9B04-EA6133641AC0}"/>
              </a:ext>
            </a:extLst>
          </p:cNvPr>
          <p:cNvSpPr/>
          <p:nvPr/>
        </p:nvSpPr>
        <p:spPr>
          <a:xfrm>
            <a:off x="9516979" y="-20598"/>
            <a:ext cx="2675021" cy="6878598"/>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279CC180-B58E-42A0-A742-49FA28E897C3}"/>
              </a:ext>
            </a:extLst>
          </p:cNvPr>
          <p:cNvGrpSpPr/>
          <p:nvPr/>
        </p:nvGrpSpPr>
        <p:grpSpPr>
          <a:xfrm>
            <a:off x="7772400" y="1479884"/>
            <a:ext cx="3645568" cy="3946358"/>
            <a:chOff x="7772400" y="1479884"/>
            <a:chExt cx="3645568" cy="3946358"/>
          </a:xfrm>
        </p:grpSpPr>
        <p:sp>
          <p:nvSpPr>
            <p:cNvPr id="7" name="矩形 6">
              <a:extLst>
                <a:ext uri="{FF2B5EF4-FFF2-40B4-BE49-F238E27FC236}">
                  <a16:creationId xmlns:a16="http://schemas.microsoft.com/office/drawing/2014/main" id="{2DAA9740-3368-4BBF-A67F-F2D7336E559C}"/>
                </a:ext>
              </a:extLst>
            </p:cNvPr>
            <p:cNvSpPr/>
            <p:nvPr/>
          </p:nvSpPr>
          <p:spPr>
            <a:xfrm>
              <a:off x="7772400" y="1479884"/>
              <a:ext cx="3645568" cy="394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37E19EE-359F-4D9B-8224-878CC362391A}"/>
                </a:ext>
              </a:extLst>
            </p:cNvPr>
            <p:cNvSpPr/>
            <p:nvPr/>
          </p:nvSpPr>
          <p:spPr>
            <a:xfrm>
              <a:off x="8091734" y="3495000"/>
              <a:ext cx="2850490" cy="523392"/>
            </a:xfrm>
            <a:prstGeom prst="rect">
              <a:avLst/>
            </a:prstGeom>
          </p:spPr>
          <p:txBody>
            <a:bodyPr vert="horz" lIns="91440" tIns="45720" rIns="91440" bIns="45720" rtlCol="0" anchor="b">
              <a:noAutofit/>
            </a:bodyPr>
            <a:lstStyle/>
            <a:p>
              <a:pPr>
                <a:lnSpc>
                  <a:spcPts val="6000"/>
                </a:lnSpc>
                <a:spcBef>
                  <a:spcPct val="0"/>
                </a:spcBef>
              </a:pPr>
              <a:r>
                <a:rPr lang="en-US" altLang="zh-CN" sz="4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06.</a:t>
              </a:r>
            </a:p>
            <a:p>
              <a:pPr>
                <a:lnSpc>
                  <a:spcPts val="6000"/>
                </a:lnSpc>
                <a:spcBef>
                  <a:spcPct val="0"/>
                </a:spcBef>
              </a:pPr>
              <a:r>
                <a:rPr lang="zh-CN" altLang="en-US" sz="4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项目监测与评估</a:t>
              </a:r>
            </a:p>
          </p:txBody>
        </p:sp>
        <p:sp>
          <p:nvSpPr>
            <p:cNvPr id="17" name="矩形 16">
              <a:extLst>
                <a:ext uri="{FF2B5EF4-FFF2-40B4-BE49-F238E27FC236}">
                  <a16:creationId xmlns:a16="http://schemas.microsoft.com/office/drawing/2014/main" id="{A23DD510-2D33-4C71-BACE-C273A02D289F}"/>
                </a:ext>
              </a:extLst>
            </p:cNvPr>
            <p:cNvSpPr/>
            <p:nvPr/>
          </p:nvSpPr>
          <p:spPr>
            <a:xfrm>
              <a:off x="8155361" y="4231717"/>
              <a:ext cx="3182182" cy="363946"/>
            </a:xfrm>
            <a:prstGeom prst="rect">
              <a:avLst/>
            </a:prstGeom>
          </p:spPr>
          <p:txBody>
            <a:bodyPr wrap="square">
              <a:spAutoFit/>
            </a:bodyPr>
            <a:lstStyle/>
            <a:p>
              <a:pPr>
                <a:lnSpc>
                  <a:spcPts val="2000"/>
                </a:lnSpc>
              </a:pPr>
              <a:r>
                <a:rPr lang="en-US" altLang="zh-CN" sz="2400" dirty="0">
                  <a:latin typeface="仓耳玄三M W05" panose="02020400000000000000" pitchFamily="18" charset="-122"/>
                  <a:ea typeface="仓耳玄三M W05" panose="02020400000000000000" pitchFamily="18" charset="-122"/>
                </a:rPr>
                <a:t>Evaluation</a:t>
              </a:r>
              <a:endParaRPr lang="zh-CN" altLang="en-US" sz="2400" dirty="0">
                <a:latin typeface="仓耳玄三M W05" panose="02020400000000000000" pitchFamily="18" charset="-122"/>
                <a:ea typeface="仓耳玄三M W05" panose="02020400000000000000" pitchFamily="18" charset="-122"/>
              </a:endParaRPr>
            </a:p>
          </p:txBody>
        </p:sp>
      </p:grpSp>
      <p:sp>
        <p:nvSpPr>
          <p:cNvPr id="25" name="矩形 24">
            <a:extLst>
              <a:ext uri="{FF2B5EF4-FFF2-40B4-BE49-F238E27FC236}">
                <a16:creationId xmlns:a16="http://schemas.microsoft.com/office/drawing/2014/main" id="{96C2DBA8-04B7-47CB-9C36-7EFCC40F7D18}"/>
              </a:ext>
            </a:extLst>
          </p:cNvPr>
          <p:cNvSpPr/>
          <p:nvPr/>
        </p:nvSpPr>
        <p:spPr>
          <a:xfrm>
            <a:off x="1833505" y="5736055"/>
            <a:ext cx="2373273" cy="523392"/>
          </a:xfrm>
          <a:prstGeom prst="rect">
            <a:avLst/>
          </a:prstGeom>
        </p:spPr>
        <p:txBody>
          <a:bodyPr vert="horz" lIns="91440" tIns="45720" rIns="91440" bIns="45720" rtlCol="0" anchor="b">
            <a:noAutofit/>
          </a:bodyPr>
          <a:lstStyle/>
          <a:p>
            <a:pPr algn="ctr">
              <a:lnSpc>
                <a:spcPct val="90000"/>
              </a:lnSpc>
              <a:spcBef>
                <a:spcPct val="0"/>
              </a:spcBef>
            </a:pPr>
            <a:r>
              <a:rPr lang="en-US" altLang="zh-CN"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SIX</a:t>
            </a:r>
            <a:endParaRPr lang="zh-CN" altLang="en-US"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grpSp>
        <p:nvGrpSpPr>
          <p:cNvPr id="9" name="组合 8">
            <a:extLst>
              <a:ext uri="{FF2B5EF4-FFF2-40B4-BE49-F238E27FC236}">
                <a16:creationId xmlns:a16="http://schemas.microsoft.com/office/drawing/2014/main" id="{6B4821AE-DF4A-AE7D-501A-96250D84C3C4}"/>
              </a:ext>
            </a:extLst>
          </p:cNvPr>
          <p:cNvGrpSpPr/>
          <p:nvPr/>
        </p:nvGrpSpPr>
        <p:grpSpPr>
          <a:xfrm>
            <a:off x="854457" y="950495"/>
            <a:ext cx="421106" cy="4957010"/>
            <a:chOff x="854457" y="950495"/>
            <a:chExt cx="421106" cy="4957010"/>
          </a:xfrm>
        </p:grpSpPr>
        <p:cxnSp>
          <p:nvCxnSpPr>
            <p:cNvPr id="12" name="直接连接符 11">
              <a:extLst>
                <a:ext uri="{FF2B5EF4-FFF2-40B4-BE49-F238E27FC236}">
                  <a16:creationId xmlns:a16="http://schemas.microsoft.com/office/drawing/2014/main" id="{309EAC9D-F32F-40AB-A38C-7078AD6E25B1}"/>
                </a:ext>
              </a:extLst>
            </p:cNvPr>
            <p:cNvCxnSpPr/>
            <p:nvPr/>
          </p:nvCxnSpPr>
          <p:spPr>
            <a:xfrm>
              <a:off x="1082841" y="1170071"/>
              <a:ext cx="0" cy="4565984"/>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F0E6F071-1D49-4EDF-9773-E350799215A2}"/>
                </a:ext>
              </a:extLst>
            </p:cNvPr>
            <p:cNvSpPr/>
            <p:nvPr/>
          </p:nvSpPr>
          <p:spPr>
            <a:xfrm>
              <a:off x="854457" y="950495"/>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F6F86BB4-3A9A-44FB-849A-FFABC19D76F0}"/>
                </a:ext>
              </a:extLst>
            </p:cNvPr>
            <p:cNvSpPr/>
            <p:nvPr/>
          </p:nvSpPr>
          <p:spPr>
            <a:xfrm>
              <a:off x="854457" y="2764857"/>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014A65F-7074-4035-A866-8596E7716424}"/>
                </a:ext>
              </a:extLst>
            </p:cNvPr>
            <p:cNvSpPr/>
            <p:nvPr/>
          </p:nvSpPr>
          <p:spPr>
            <a:xfrm>
              <a:off x="854457" y="3672038"/>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BAFD2F3-D7BD-4310-9B55-245F51401E84}"/>
                </a:ext>
              </a:extLst>
            </p:cNvPr>
            <p:cNvSpPr/>
            <p:nvPr/>
          </p:nvSpPr>
          <p:spPr>
            <a:xfrm>
              <a:off x="854457" y="5486399"/>
              <a:ext cx="421106" cy="421106"/>
            </a:xfrm>
            <a:prstGeom prst="ellipse">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72455E15-DB2C-7142-D813-5EEEA7BD2DA5}"/>
                </a:ext>
              </a:extLst>
            </p:cNvPr>
            <p:cNvSpPr/>
            <p:nvPr/>
          </p:nvSpPr>
          <p:spPr>
            <a:xfrm>
              <a:off x="854457" y="1857676"/>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CB72C5A1-77EC-D18D-E1BA-C85AAD54651D}"/>
                </a:ext>
              </a:extLst>
            </p:cNvPr>
            <p:cNvSpPr/>
            <p:nvPr/>
          </p:nvSpPr>
          <p:spPr>
            <a:xfrm>
              <a:off x="854457" y="4579219"/>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7547536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750" fill="hold"/>
                                        <p:tgtEl>
                                          <p:spTgt spid="25"/>
                                        </p:tgtEl>
                                        <p:attrNameLst>
                                          <p:attrName>ppt_w</p:attrName>
                                        </p:attrNameLst>
                                      </p:cBhvr>
                                      <p:tavLst>
                                        <p:tav tm="0">
                                          <p:val>
                                            <p:fltVal val="0"/>
                                          </p:val>
                                        </p:tav>
                                        <p:tav tm="100000">
                                          <p:val>
                                            <p:strVal val="#ppt_w"/>
                                          </p:val>
                                        </p:tav>
                                      </p:tavLst>
                                    </p:anim>
                                    <p:anim calcmode="lin" valueType="num">
                                      <p:cBhvr>
                                        <p:cTn id="16" dur="750" fill="hold"/>
                                        <p:tgtEl>
                                          <p:spTgt spid="25"/>
                                        </p:tgtEl>
                                        <p:attrNameLst>
                                          <p:attrName>ppt_h</p:attrName>
                                        </p:attrNameLst>
                                      </p:cBhvr>
                                      <p:tavLst>
                                        <p:tav tm="0">
                                          <p:val>
                                            <p:fltVal val="0"/>
                                          </p:val>
                                        </p:tav>
                                        <p:tav tm="100000">
                                          <p:val>
                                            <p:strVal val="#ppt_h"/>
                                          </p:val>
                                        </p:tav>
                                      </p:tavLst>
                                    </p:anim>
                                    <p:animEffect transition="in" filter="fade">
                                      <p:cBhvr>
                                        <p:cTn id="17" dur="750"/>
                                        <p:tgtEl>
                                          <p:spTgt spid="25"/>
                                        </p:tgtEl>
                                      </p:cBhvr>
                                    </p:animEffect>
                                  </p:childTnLst>
                                </p:cTn>
                              </p:par>
                            </p:childTnLst>
                          </p:cTn>
                        </p:par>
                        <p:par>
                          <p:cTn id="18" fill="hold">
                            <p:stCondLst>
                              <p:cond delay="2250"/>
                            </p:stCondLst>
                            <p:childTnLst>
                              <p:par>
                                <p:cTn id="19" presetID="5" presetClass="entr" presetSubtype="1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checkerboard(across)">
                                      <p:cBhvr>
                                        <p:cTn id="2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8" name="矩形 7">
            <a:extLst>
              <a:ext uri="{FF2B5EF4-FFF2-40B4-BE49-F238E27FC236}">
                <a16:creationId xmlns:a16="http://schemas.microsoft.com/office/drawing/2014/main" id="{A56E36FB-C1A2-4FBC-9F93-4813B373F919}"/>
              </a:ext>
            </a:extLst>
          </p:cNvPr>
          <p:cNvSpPr/>
          <p:nvPr/>
        </p:nvSpPr>
        <p:spPr>
          <a:xfrm>
            <a:off x="869925" y="517182"/>
            <a:ext cx="8314649" cy="523392"/>
          </a:xfrm>
          <a:prstGeom prst="rect">
            <a:avLst/>
          </a:prstGeom>
        </p:spPr>
        <p:txBody>
          <a:bodyPr vert="horz" lIns="91440" tIns="45720" rIns="91440" bIns="45720" rtlCol="0" anchor="b">
            <a:noAutofit/>
          </a:bodyPr>
          <a:lstStyle/>
          <a:p>
            <a:pPr>
              <a:lnSpc>
                <a:spcPts val="6000"/>
              </a:lnSpc>
              <a:spcBef>
                <a:spcPct val="0"/>
              </a:spcBef>
            </a:pPr>
            <a:r>
              <a:rPr lang="zh-CN" altLang="en-US" sz="2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本次评估主要分为功能测试和性能测试</a:t>
            </a:r>
          </a:p>
        </p:txBody>
      </p:sp>
      <p:grpSp>
        <p:nvGrpSpPr>
          <p:cNvPr id="35" name="1">
            <a:extLst>
              <a:ext uri="{FF2B5EF4-FFF2-40B4-BE49-F238E27FC236}">
                <a16:creationId xmlns:a16="http://schemas.microsoft.com/office/drawing/2014/main" id="{58F20B46-5A53-46F1-AEF0-71CBE78F88E6}"/>
              </a:ext>
            </a:extLst>
          </p:cNvPr>
          <p:cNvGrpSpPr>
            <a:grpSpLocks noChangeAspect="1"/>
          </p:cNvGrpSpPr>
          <p:nvPr/>
        </p:nvGrpSpPr>
        <p:grpSpPr>
          <a:xfrm>
            <a:off x="3751425" y="2218039"/>
            <a:ext cx="4689151" cy="3439828"/>
            <a:chOff x="3774284" y="1772816"/>
            <a:chExt cx="4689151" cy="3439828"/>
          </a:xfrm>
          <a:effectLst>
            <a:outerShdw blurRad="254000" dist="63500" dir="2700000" algn="tl" rotWithShape="0">
              <a:prstClr val="black">
                <a:alpha val="30000"/>
              </a:prstClr>
            </a:outerShdw>
          </a:effectLst>
        </p:grpSpPr>
        <p:grpSp>
          <p:nvGrpSpPr>
            <p:cNvPr id="36" name="Group 13">
              <a:extLst>
                <a:ext uri="{FF2B5EF4-FFF2-40B4-BE49-F238E27FC236}">
                  <a16:creationId xmlns:a16="http://schemas.microsoft.com/office/drawing/2014/main" id="{E3FF0E85-CF29-48B6-B10B-26FC56DB3AFD}"/>
                </a:ext>
              </a:extLst>
            </p:cNvPr>
            <p:cNvGrpSpPr/>
            <p:nvPr/>
          </p:nvGrpSpPr>
          <p:grpSpPr>
            <a:xfrm>
              <a:off x="3774284" y="2299963"/>
              <a:ext cx="4689151" cy="2344576"/>
              <a:chOff x="5025571" y="2441729"/>
              <a:chExt cx="11048999" cy="5524501"/>
            </a:xfrm>
          </p:grpSpPr>
          <p:sp>
            <p:nvSpPr>
              <p:cNvPr id="75" name="Arc 24">
                <a:extLst>
                  <a:ext uri="{FF2B5EF4-FFF2-40B4-BE49-F238E27FC236}">
                    <a16:creationId xmlns:a16="http://schemas.microsoft.com/office/drawing/2014/main" id="{DE348CCB-6C33-4881-B9FF-123C136BAC54}"/>
                  </a:ext>
                </a:extLst>
              </p:cNvPr>
              <p:cNvSpPr/>
              <p:nvPr/>
            </p:nvSpPr>
            <p:spPr>
              <a:xfrm rot="5400000">
                <a:off x="5025571" y="2441729"/>
                <a:ext cx="5524501" cy="5524501"/>
              </a:xfrm>
              <a:prstGeom prst="arc">
                <a:avLst>
                  <a:gd name="adj1" fmla="val 16200000"/>
                  <a:gd name="adj2" fmla="val 10800000"/>
                </a:avLst>
              </a:prstGeom>
              <a:ln w="9525">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思源黑体旧字形 Normal" panose="020B0400000000000000" pitchFamily="34" charset="-128"/>
                </a:endParaRPr>
              </a:p>
            </p:txBody>
          </p:sp>
          <p:sp>
            <p:nvSpPr>
              <p:cNvPr id="76" name="Arc 25">
                <a:extLst>
                  <a:ext uri="{FF2B5EF4-FFF2-40B4-BE49-F238E27FC236}">
                    <a16:creationId xmlns:a16="http://schemas.microsoft.com/office/drawing/2014/main" id="{FFF19CB0-8D30-4C3B-A005-5364A09C9A28}"/>
                  </a:ext>
                </a:extLst>
              </p:cNvPr>
              <p:cNvSpPr/>
              <p:nvPr/>
            </p:nvSpPr>
            <p:spPr>
              <a:xfrm rot="16200000">
                <a:off x="10550070" y="2441730"/>
                <a:ext cx="5524500" cy="5524500"/>
              </a:xfrm>
              <a:prstGeom prst="arc">
                <a:avLst>
                  <a:gd name="adj1" fmla="val 16297427"/>
                  <a:gd name="adj2" fmla="val 10800000"/>
                </a:avLst>
              </a:prstGeom>
              <a:ln w="9525">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思源黑体旧字形 Normal" panose="020B0400000000000000" pitchFamily="34" charset="-128"/>
                </a:endParaRPr>
              </a:p>
            </p:txBody>
          </p:sp>
        </p:grpSp>
        <p:sp>
          <p:nvSpPr>
            <p:cNvPr id="65" name="Oval 16">
              <a:extLst>
                <a:ext uri="{FF2B5EF4-FFF2-40B4-BE49-F238E27FC236}">
                  <a16:creationId xmlns:a16="http://schemas.microsoft.com/office/drawing/2014/main" id="{9B0CEB62-8872-4BBA-BE93-D88B82814158}"/>
                </a:ext>
              </a:extLst>
            </p:cNvPr>
            <p:cNvSpPr/>
            <p:nvPr/>
          </p:nvSpPr>
          <p:spPr>
            <a:xfrm>
              <a:off x="4101184" y="4171269"/>
              <a:ext cx="404887" cy="404887"/>
            </a:xfrm>
            <a:prstGeom prst="ellipse">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思源黑体旧字形 Normal" panose="020B0400000000000000" pitchFamily="34" charset="-128"/>
              </a:endParaRPr>
            </a:p>
          </p:txBody>
        </p:sp>
        <p:sp>
          <p:nvSpPr>
            <p:cNvPr id="66" name="Oval 17">
              <a:extLst>
                <a:ext uri="{FF2B5EF4-FFF2-40B4-BE49-F238E27FC236}">
                  <a16:creationId xmlns:a16="http://schemas.microsoft.com/office/drawing/2014/main" id="{F4985F66-1CDF-46E4-8533-3CB2FC8D1320}"/>
                </a:ext>
              </a:extLst>
            </p:cNvPr>
            <p:cNvSpPr/>
            <p:nvPr/>
          </p:nvSpPr>
          <p:spPr>
            <a:xfrm>
              <a:off x="7752663" y="2282644"/>
              <a:ext cx="404887" cy="404887"/>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思源黑体旧字形 Normal" panose="020B0400000000000000" pitchFamily="34" charset="-128"/>
              </a:endParaRPr>
            </a:p>
          </p:txBody>
        </p:sp>
        <p:grpSp>
          <p:nvGrpSpPr>
            <p:cNvPr id="67" name="Group 3">
              <a:extLst>
                <a:ext uri="{FF2B5EF4-FFF2-40B4-BE49-F238E27FC236}">
                  <a16:creationId xmlns:a16="http://schemas.microsoft.com/office/drawing/2014/main" id="{140AC1BF-F592-4FCB-B1F6-313BFB65A5E7}"/>
                </a:ext>
              </a:extLst>
            </p:cNvPr>
            <p:cNvGrpSpPr/>
            <p:nvPr/>
          </p:nvGrpSpPr>
          <p:grpSpPr>
            <a:xfrm>
              <a:off x="6627184" y="3884724"/>
              <a:ext cx="1327924" cy="1327920"/>
              <a:chOff x="6714584" y="3938476"/>
              <a:chExt cx="1022143" cy="1022141"/>
            </a:xfrm>
          </p:grpSpPr>
          <p:sp>
            <p:nvSpPr>
              <p:cNvPr id="72" name="Oval 18">
                <a:extLst>
                  <a:ext uri="{FF2B5EF4-FFF2-40B4-BE49-F238E27FC236}">
                    <a16:creationId xmlns:a16="http://schemas.microsoft.com/office/drawing/2014/main" id="{20C8FF28-0431-420B-B28B-85D628625463}"/>
                  </a:ext>
                </a:extLst>
              </p:cNvPr>
              <p:cNvSpPr/>
              <p:nvPr/>
            </p:nvSpPr>
            <p:spPr>
              <a:xfrm flipH="1">
                <a:off x="6714584" y="3938476"/>
                <a:ext cx="1022143" cy="1022141"/>
              </a:xfrm>
              <a:prstGeom prst="ellipse">
                <a:avLst/>
              </a:prstGeom>
              <a:solidFill>
                <a:srgbClr val="FBD77F"/>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思源黑体旧字形 Normal" panose="020B0400000000000000" pitchFamily="34" charset="-128"/>
                </a:endParaRPr>
              </a:p>
            </p:txBody>
          </p:sp>
          <p:sp>
            <p:nvSpPr>
              <p:cNvPr id="73" name="Oval 19">
                <a:extLst>
                  <a:ext uri="{FF2B5EF4-FFF2-40B4-BE49-F238E27FC236}">
                    <a16:creationId xmlns:a16="http://schemas.microsoft.com/office/drawing/2014/main" id="{691B2A34-DF0F-45C0-B00E-F3BBFA5470C7}"/>
                  </a:ext>
                </a:extLst>
              </p:cNvPr>
              <p:cNvSpPr/>
              <p:nvPr/>
            </p:nvSpPr>
            <p:spPr>
              <a:xfrm flipH="1">
                <a:off x="6793889" y="4011683"/>
                <a:ext cx="871263" cy="871262"/>
              </a:xfrm>
              <a:prstGeom prst="ellipse">
                <a:avLst/>
              </a:prstGeom>
              <a:solidFill>
                <a:srgbClr val="FBD77F"/>
              </a:solidFill>
              <a:ln w="38100">
                <a:solidFill>
                  <a:srgbClr val="26262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思源黑体旧字形 Normal" panose="020B0400000000000000" pitchFamily="34" charset="-128"/>
                </a:endParaRPr>
              </a:p>
            </p:txBody>
          </p:sp>
        </p:grpSp>
        <p:grpSp>
          <p:nvGrpSpPr>
            <p:cNvPr id="68" name="Group 6">
              <a:extLst>
                <a:ext uri="{FF2B5EF4-FFF2-40B4-BE49-F238E27FC236}">
                  <a16:creationId xmlns:a16="http://schemas.microsoft.com/office/drawing/2014/main" id="{8F98AD1A-E977-4C10-9FA8-3A720B14F3ED}"/>
                </a:ext>
              </a:extLst>
            </p:cNvPr>
            <p:cNvGrpSpPr/>
            <p:nvPr/>
          </p:nvGrpSpPr>
          <p:grpSpPr>
            <a:xfrm>
              <a:off x="4282608" y="1772816"/>
              <a:ext cx="1327924" cy="1327920"/>
              <a:chOff x="4909893" y="2312876"/>
              <a:chExt cx="1022143" cy="1022141"/>
            </a:xfrm>
          </p:grpSpPr>
          <p:sp>
            <p:nvSpPr>
              <p:cNvPr id="69" name="Oval 21">
                <a:extLst>
                  <a:ext uri="{FF2B5EF4-FFF2-40B4-BE49-F238E27FC236}">
                    <a16:creationId xmlns:a16="http://schemas.microsoft.com/office/drawing/2014/main" id="{382178BA-C4E1-4C3B-8ABC-73557645984F}"/>
                  </a:ext>
                </a:extLst>
              </p:cNvPr>
              <p:cNvSpPr/>
              <p:nvPr/>
            </p:nvSpPr>
            <p:spPr>
              <a:xfrm flipH="1">
                <a:off x="4909893" y="2312876"/>
                <a:ext cx="1022143" cy="1022141"/>
              </a:xfrm>
              <a:prstGeom prst="ellipse">
                <a:avLst/>
              </a:prstGeom>
              <a:solidFill>
                <a:srgbClr val="C4D7D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思源黑体旧字形 Normal" panose="020B0400000000000000" pitchFamily="34" charset="-128"/>
                </a:endParaRPr>
              </a:p>
            </p:txBody>
          </p:sp>
          <p:sp>
            <p:nvSpPr>
              <p:cNvPr id="70" name="Oval 22">
                <a:extLst>
                  <a:ext uri="{FF2B5EF4-FFF2-40B4-BE49-F238E27FC236}">
                    <a16:creationId xmlns:a16="http://schemas.microsoft.com/office/drawing/2014/main" id="{65630EF9-CC1E-4E4E-932A-47FEEEBE01CF}"/>
                  </a:ext>
                </a:extLst>
              </p:cNvPr>
              <p:cNvSpPr/>
              <p:nvPr/>
            </p:nvSpPr>
            <p:spPr>
              <a:xfrm flipH="1">
                <a:off x="4989198" y="2388316"/>
                <a:ext cx="871263" cy="871262"/>
              </a:xfrm>
              <a:prstGeom prst="ellipse">
                <a:avLst/>
              </a:prstGeom>
              <a:solidFill>
                <a:srgbClr val="C4D7D3"/>
              </a:solidFill>
              <a:ln w="38100">
                <a:solidFill>
                  <a:srgbClr val="26262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思源黑体旧字形 Normal" panose="020B0400000000000000" pitchFamily="34" charset="-128"/>
                </a:endParaRPr>
              </a:p>
            </p:txBody>
          </p:sp>
        </p:grpSp>
      </p:grpSp>
      <p:grpSp>
        <p:nvGrpSpPr>
          <p:cNvPr id="77" name="组合 76">
            <a:extLst>
              <a:ext uri="{FF2B5EF4-FFF2-40B4-BE49-F238E27FC236}">
                <a16:creationId xmlns:a16="http://schemas.microsoft.com/office/drawing/2014/main" id="{43234069-7FE2-4185-A27E-BBA4E3BD1E1B}"/>
              </a:ext>
            </a:extLst>
          </p:cNvPr>
          <p:cNvGrpSpPr/>
          <p:nvPr/>
        </p:nvGrpSpPr>
        <p:grpSpPr>
          <a:xfrm>
            <a:off x="870920" y="2092021"/>
            <a:ext cx="2617147" cy="2086372"/>
            <a:chOff x="5121123" y="1649255"/>
            <a:chExt cx="2617147" cy="2086372"/>
          </a:xfrm>
        </p:grpSpPr>
        <p:sp>
          <p:nvSpPr>
            <p:cNvPr id="78" name="矩形 77">
              <a:extLst>
                <a:ext uri="{FF2B5EF4-FFF2-40B4-BE49-F238E27FC236}">
                  <a16:creationId xmlns:a16="http://schemas.microsoft.com/office/drawing/2014/main" id="{4FFF8CDE-1A9F-4F0A-AB49-DCDD278A7251}"/>
                </a:ext>
              </a:extLst>
            </p:cNvPr>
            <p:cNvSpPr/>
            <p:nvPr/>
          </p:nvSpPr>
          <p:spPr>
            <a:xfrm>
              <a:off x="5121123" y="2232651"/>
              <a:ext cx="2617147" cy="1502976"/>
            </a:xfrm>
            <a:prstGeom prst="rect">
              <a:avLst/>
            </a:prstGeom>
          </p:spPr>
          <p:txBody>
            <a:bodyPr wrap="square">
              <a:spAutoFit/>
              <a:scene3d>
                <a:camera prst="orthographicFront"/>
                <a:lightRig rig="threePt" dir="t"/>
              </a:scene3d>
              <a:sp3d contourW="12700"/>
            </a:bodyPr>
            <a:lstStyle/>
            <a:p>
              <a:pPr lvl="0">
                <a:lnSpc>
                  <a:spcPts val="2200"/>
                </a:lnSpc>
                <a:defRPr/>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对产品的各功能进行验证，根据功能测试用例，逐项测试，检查产品是否达到用户要求的功能。</a:t>
              </a:r>
              <a:endPar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p:txBody>
        </p:sp>
        <p:sp>
          <p:nvSpPr>
            <p:cNvPr id="79" name="矩形 78">
              <a:extLst>
                <a:ext uri="{FF2B5EF4-FFF2-40B4-BE49-F238E27FC236}">
                  <a16:creationId xmlns:a16="http://schemas.microsoft.com/office/drawing/2014/main" id="{C66A542A-65B1-4255-886E-C84EA7CDF806}"/>
                </a:ext>
              </a:extLst>
            </p:cNvPr>
            <p:cNvSpPr/>
            <p:nvPr/>
          </p:nvSpPr>
          <p:spPr>
            <a:xfrm>
              <a:off x="5133155" y="1649255"/>
              <a:ext cx="1499301" cy="50398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思源黑体旧字形 Normal" panose="020B0400000000000000" pitchFamily="34" charset="-128"/>
                </a:rPr>
                <a:t>功能测试</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sym typeface="思源黑体旧字形 Normal" panose="020B0400000000000000" pitchFamily="34" charset="-128"/>
              </a:endParaRPr>
            </a:p>
          </p:txBody>
        </p:sp>
      </p:grpSp>
      <p:grpSp>
        <p:nvGrpSpPr>
          <p:cNvPr id="86" name="组合 85">
            <a:extLst>
              <a:ext uri="{FF2B5EF4-FFF2-40B4-BE49-F238E27FC236}">
                <a16:creationId xmlns:a16="http://schemas.microsoft.com/office/drawing/2014/main" id="{0CA22DA0-A90E-4AA4-A66C-28A69231729D}"/>
              </a:ext>
            </a:extLst>
          </p:cNvPr>
          <p:cNvGrpSpPr/>
          <p:nvPr/>
        </p:nvGrpSpPr>
        <p:grpSpPr>
          <a:xfrm>
            <a:off x="8636342" y="3665481"/>
            <a:ext cx="2774217" cy="2643455"/>
            <a:chOff x="5208671" y="1141280"/>
            <a:chExt cx="2774217" cy="2643455"/>
          </a:xfrm>
        </p:grpSpPr>
        <p:sp>
          <p:nvSpPr>
            <p:cNvPr id="87" name="矩形 86">
              <a:extLst>
                <a:ext uri="{FF2B5EF4-FFF2-40B4-BE49-F238E27FC236}">
                  <a16:creationId xmlns:a16="http://schemas.microsoft.com/office/drawing/2014/main" id="{4B53AC71-0223-422B-ACF6-AAB9FDE984C0}"/>
                </a:ext>
              </a:extLst>
            </p:cNvPr>
            <p:cNvSpPr/>
            <p:nvPr/>
          </p:nvSpPr>
          <p:spPr>
            <a:xfrm>
              <a:off x="5208671" y="1717502"/>
              <a:ext cx="2774217" cy="2067233"/>
            </a:xfrm>
            <a:prstGeom prst="rect">
              <a:avLst/>
            </a:prstGeom>
          </p:spPr>
          <p:txBody>
            <a:bodyPr wrap="square">
              <a:spAutoFit/>
              <a:scene3d>
                <a:camera prst="orthographicFront"/>
                <a:lightRig rig="threePt" dir="t"/>
              </a:scene3d>
              <a:sp3d contourW="12700"/>
            </a:bodyPr>
            <a:lstStyle/>
            <a:p>
              <a:pPr algn="r">
                <a:lnSpc>
                  <a:spcPts val="2200"/>
                </a:lnSpc>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通过合适的性能测试加压方式和策略，收集考察服务端应用程序的  各项性能指标，以及服务器硬件资源的使用情况，来评估是否存在性能问题隐患。</a:t>
              </a:r>
              <a:endPar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p:txBody>
        </p:sp>
        <p:sp>
          <p:nvSpPr>
            <p:cNvPr id="88" name="矩形 87">
              <a:extLst>
                <a:ext uri="{FF2B5EF4-FFF2-40B4-BE49-F238E27FC236}">
                  <a16:creationId xmlns:a16="http://schemas.microsoft.com/office/drawing/2014/main" id="{54AF40E1-4395-457A-910F-069CDB3A71FF}"/>
                </a:ext>
              </a:extLst>
            </p:cNvPr>
            <p:cNvSpPr/>
            <p:nvPr/>
          </p:nvSpPr>
          <p:spPr>
            <a:xfrm>
              <a:off x="6443466" y="1141280"/>
              <a:ext cx="1446151" cy="50398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思源黑体旧字形 Normal" panose="020B0400000000000000" pitchFamily="34" charset="-128"/>
                </a:rPr>
                <a:t>性能测试</a:t>
              </a:r>
            </a:p>
          </p:txBody>
        </p:sp>
      </p:grpSp>
      <p:pic>
        <p:nvPicPr>
          <p:cNvPr id="3" name="图片 2">
            <a:extLst>
              <a:ext uri="{FF2B5EF4-FFF2-40B4-BE49-F238E27FC236}">
                <a16:creationId xmlns:a16="http://schemas.microsoft.com/office/drawing/2014/main" id="{49D8F953-93D6-B407-8823-701791C4D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3122" y="4616492"/>
            <a:ext cx="730365" cy="730363"/>
          </a:xfrm>
          <a:prstGeom prst="rect">
            <a:avLst/>
          </a:prstGeom>
        </p:spPr>
      </p:pic>
      <p:pic>
        <p:nvPicPr>
          <p:cNvPr id="10" name="图片 9">
            <a:extLst>
              <a:ext uri="{FF2B5EF4-FFF2-40B4-BE49-F238E27FC236}">
                <a16:creationId xmlns:a16="http://schemas.microsoft.com/office/drawing/2014/main" id="{D4045D66-E164-E627-FBD8-13519FF2D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549" y="2492774"/>
            <a:ext cx="769488" cy="769486"/>
          </a:xfrm>
          <a:prstGeom prst="rect">
            <a:avLst/>
          </a:prstGeom>
        </p:spPr>
      </p:pic>
      <p:cxnSp>
        <p:nvCxnSpPr>
          <p:cNvPr id="12" name="直接连接符 11">
            <a:extLst>
              <a:ext uri="{FF2B5EF4-FFF2-40B4-BE49-F238E27FC236}">
                <a16:creationId xmlns:a16="http://schemas.microsoft.com/office/drawing/2014/main" id="{FA0FB628-3700-4F16-5418-9C1811881D3D}"/>
              </a:ext>
            </a:extLst>
          </p:cNvPr>
          <p:cNvCxnSpPr>
            <a:cxnSpLocks/>
          </p:cNvCxnSpPr>
          <p:nvPr/>
        </p:nvCxnSpPr>
        <p:spPr>
          <a:xfrm>
            <a:off x="804564" y="1142174"/>
            <a:ext cx="6485236" cy="0"/>
          </a:xfrm>
          <a:prstGeom prst="line">
            <a:avLst/>
          </a:prstGeom>
          <a:ln w="31750">
            <a:solidFill>
              <a:srgbClr val="FBD77F"/>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B0AE992-57C2-5098-C30F-3DCD0667A931}"/>
              </a:ext>
            </a:extLst>
          </p:cNvPr>
          <p:cNvCxnSpPr>
            <a:cxnSpLocks/>
          </p:cNvCxnSpPr>
          <p:nvPr/>
        </p:nvCxnSpPr>
        <p:spPr>
          <a:xfrm>
            <a:off x="2226637" y="1307274"/>
            <a:ext cx="6485236" cy="0"/>
          </a:xfrm>
          <a:prstGeom prst="line">
            <a:avLst/>
          </a:prstGeom>
          <a:ln w="31750">
            <a:solidFill>
              <a:srgbClr val="C4D7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894487"/>
      </p:ext>
    </p:extLst>
  </p:cSld>
  <p:clrMapOvr>
    <a:masterClrMapping/>
  </p:clrMapOvr>
  <mc:AlternateContent xmlns:mc="http://schemas.openxmlformats.org/markup-compatibility/2006" xmlns:p14="http://schemas.microsoft.com/office/powerpoint/2010/main">
    <mc:Choice Requires="p14">
      <p:transition spd="slow" p14:dur="175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750"/>
                                        <p:tgtEl>
                                          <p:spTgt spid="8"/>
                                        </p:tgtEl>
                                      </p:cBhvr>
                                    </p:animEffect>
                                  </p:childTnLst>
                                </p:cTn>
                              </p:par>
                            </p:childTnLst>
                          </p:cTn>
                        </p:par>
                        <p:par>
                          <p:cTn id="15" fill="hold">
                            <p:stCondLst>
                              <p:cond delay="1250"/>
                            </p:stCondLst>
                            <p:childTnLst>
                              <p:par>
                                <p:cTn id="16" presetID="31"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p:cTn id="18" dur="750" fill="hold"/>
                                        <p:tgtEl>
                                          <p:spTgt spid="35"/>
                                        </p:tgtEl>
                                        <p:attrNameLst>
                                          <p:attrName>ppt_w</p:attrName>
                                        </p:attrNameLst>
                                      </p:cBhvr>
                                      <p:tavLst>
                                        <p:tav tm="0">
                                          <p:val>
                                            <p:fltVal val="0"/>
                                          </p:val>
                                        </p:tav>
                                        <p:tav tm="100000">
                                          <p:val>
                                            <p:strVal val="#ppt_w"/>
                                          </p:val>
                                        </p:tav>
                                      </p:tavLst>
                                    </p:anim>
                                    <p:anim calcmode="lin" valueType="num">
                                      <p:cBhvr>
                                        <p:cTn id="19" dur="750" fill="hold"/>
                                        <p:tgtEl>
                                          <p:spTgt spid="35"/>
                                        </p:tgtEl>
                                        <p:attrNameLst>
                                          <p:attrName>ppt_h</p:attrName>
                                        </p:attrNameLst>
                                      </p:cBhvr>
                                      <p:tavLst>
                                        <p:tav tm="0">
                                          <p:val>
                                            <p:fltVal val="0"/>
                                          </p:val>
                                        </p:tav>
                                        <p:tav tm="100000">
                                          <p:val>
                                            <p:strVal val="#ppt_h"/>
                                          </p:val>
                                        </p:tav>
                                      </p:tavLst>
                                    </p:anim>
                                    <p:anim calcmode="lin" valueType="num">
                                      <p:cBhvr>
                                        <p:cTn id="20" dur="750" fill="hold"/>
                                        <p:tgtEl>
                                          <p:spTgt spid="35"/>
                                        </p:tgtEl>
                                        <p:attrNameLst>
                                          <p:attrName>style.rotation</p:attrName>
                                        </p:attrNameLst>
                                      </p:cBhvr>
                                      <p:tavLst>
                                        <p:tav tm="0">
                                          <p:val>
                                            <p:fltVal val="90"/>
                                          </p:val>
                                        </p:tav>
                                        <p:tav tm="100000">
                                          <p:val>
                                            <p:fltVal val="0"/>
                                          </p:val>
                                        </p:tav>
                                      </p:tavLst>
                                    </p:anim>
                                    <p:animEffect transition="in" filter="fade">
                                      <p:cBhvr>
                                        <p:cTn id="21" dur="750"/>
                                        <p:tgtEl>
                                          <p:spTgt spid="35"/>
                                        </p:tgtEl>
                                      </p:cBhvr>
                                    </p:animEffect>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750" fill="hold"/>
                                        <p:tgtEl>
                                          <p:spTgt spid="77"/>
                                        </p:tgtEl>
                                        <p:attrNameLst>
                                          <p:attrName>ppt_x</p:attrName>
                                        </p:attrNameLst>
                                      </p:cBhvr>
                                      <p:tavLst>
                                        <p:tav tm="0">
                                          <p:val>
                                            <p:strVal val="#ppt_x"/>
                                          </p:val>
                                        </p:tav>
                                        <p:tav tm="100000">
                                          <p:val>
                                            <p:strVal val="#ppt_x"/>
                                          </p:val>
                                        </p:tav>
                                      </p:tavLst>
                                    </p:anim>
                                    <p:anim calcmode="lin" valueType="num">
                                      <p:cBhvr additive="base">
                                        <p:cTn id="26" dur="750" fill="hold"/>
                                        <p:tgtEl>
                                          <p:spTgt spid="77"/>
                                        </p:tgtEl>
                                        <p:attrNameLst>
                                          <p:attrName>ppt_y</p:attrName>
                                        </p:attrNameLst>
                                      </p:cBhvr>
                                      <p:tavLst>
                                        <p:tav tm="0">
                                          <p:val>
                                            <p:strVal val="1+#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anim calcmode="lin" valueType="num">
                                      <p:cBhvr additive="base">
                                        <p:cTn id="29" dur="750" fill="hold"/>
                                        <p:tgtEl>
                                          <p:spTgt spid="86"/>
                                        </p:tgtEl>
                                        <p:attrNameLst>
                                          <p:attrName>ppt_x</p:attrName>
                                        </p:attrNameLst>
                                      </p:cBhvr>
                                      <p:tavLst>
                                        <p:tav tm="0">
                                          <p:val>
                                            <p:strVal val="#ppt_x"/>
                                          </p:val>
                                        </p:tav>
                                        <p:tav tm="100000">
                                          <p:val>
                                            <p:strVal val="#ppt_x"/>
                                          </p:val>
                                        </p:tav>
                                      </p:tavLst>
                                    </p:anim>
                                    <p:anim calcmode="lin" valueType="num">
                                      <p:cBhvr additive="base">
                                        <p:cTn id="30" dur="750" fill="hold"/>
                                        <p:tgtEl>
                                          <p:spTgt spid="8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aphicFrame>
        <p:nvGraphicFramePr>
          <p:cNvPr id="10" name="表格 10">
            <a:extLst>
              <a:ext uri="{FF2B5EF4-FFF2-40B4-BE49-F238E27FC236}">
                <a16:creationId xmlns:a16="http://schemas.microsoft.com/office/drawing/2014/main" id="{691D6EBB-C435-F817-4454-AA7F191826C3}"/>
              </a:ext>
            </a:extLst>
          </p:cNvPr>
          <p:cNvGraphicFramePr>
            <a:graphicFrameLocks noGrp="1"/>
          </p:cNvGraphicFramePr>
          <p:nvPr>
            <p:extLst>
              <p:ext uri="{D42A27DB-BD31-4B8C-83A1-F6EECF244321}">
                <p14:modId xmlns:p14="http://schemas.microsoft.com/office/powerpoint/2010/main" val="1334024259"/>
              </p:ext>
            </p:extLst>
          </p:nvPr>
        </p:nvGraphicFramePr>
        <p:xfrm>
          <a:off x="1983383" y="192536"/>
          <a:ext cx="9822240" cy="6452329"/>
        </p:xfrm>
        <a:graphic>
          <a:graphicData uri="http://schemas.openxmlformats.org/drawingml/2006/table">
            <a:tbl>
              <a:tblPr firstRow="1" bandRow="1">
                <a:tableStyleId>{00A15C55-8517-42AA-B614-E9B94910E393}</a:tableStyleId>
              </a:tblPr>
              <a:tblGrid>
                <a:gridCol w="1266912">
                  <a:extLst>
                    <a:ext uri="{9D8B030D-6E8A-4147-A177-3AD203B41FA5}">
                      <a16:colId xmlns:a16="http://schemas.microsoft.com/office/drawing/2014/main" val="2593791638"/>
                    </a:ext>
                  </a:extLst>
                </a:gridCol>
                <a:gridCol w="2390691">
                  <a:extLst>
                    <a:ext uri="{9D8B030D-6E8A-4147-A177-3AD203B41FA5}">
                      <a16:colId xmlns:a16="http://schemas.microsoft.com/office/drawing/2014/main" val="1769030423"/>
                    </a:ext>
                  </a:extLst>
                </a:gridCol>
                <a:gridCol w="1295878">
                  <a:extLst>
                    <a:ext uri="{9D8B030D-6E8A-4147-A177-3AD203B41FA5}">
                      <a16:colId xmlns:a16="http://schemas.microsoft.com/office/drawing/2014/main" val="618978628"/>
                    </a:ext>
                  </a:extLst>
                </a:gridCol>
                <a:gridCol w="3560876">
                  <a:extLst>
                    <a:ext uri="{9D8B030D-6E8A-4147-A177-3AD203B41FA5}">
                      <a16:colId xmlns:a16="http://schemas.microsoft.com/office/drawing/2014/main" val="3198436888"/>
                    </a:ext>
                  </a:extLst>
                </a:gridCol>
                <a:gridCol w="1307883">
                  <a:extLst>
                    <a:ext uri="{9D8B030D-6E8A-4147-A177-3AD203B41FA5}">
                      <a16:colId xmlns:a16="http://schemas.microsoft.com/office/drawing/2014/main" val="2153659777"/>
                    </a:ext>
                  </a:extLst>
                </a:gridCol>
              </a:tblGrid>
              <a:tr h="391437">
                <a:tc>
                  <a:txBody>
                    <a:bodyPr/>
                    <a:lstStyle/>
                    <a:p>
                      <a:pPr algn="ctr"/>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设计目的</a:t>
                      </a:r>
                      <a:endParaRPr lang="zh-CN" altLang="en-US" sz="1700" b="0" dirty="0">
                        <a:solidFill>
                          <a:schemeClr val="bg1"/>
                        </a:solidFill>
                      </a:endParaRPr>
                    </a:p>
                  </a:txBody>
                  <a:tcPr marL="79836" marR="79836" marT="39919" marB="39919"/>
                </a:tc>
                <a:tc gridSpan="4">
                  <a:txBody>
                    <a:bodyPr/>
                    <a:lstStyle/>
                    <a:p>
                      <a:pPr algn="ctr"/>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检验猫咪信息查看、猫咪信息录入及更新功能是否达到预期效果</a:t>
                      </a:r>
                      <a:endParaRPr lang="zh-CN" altLang="en-US" sz="1700" dirty="0"/>
                    </a:p>
                  </a:txBody>
                  <a:tcPr marL="93363" marR="93363" marT="46681" marB="46681"/>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867288928"/>
                  </a:ext>
                </a:extLst>
              </a:tr>
              <a:tr h="391437">
                <a:tc>
                  <a:txBody>
                    <a:bodyPr/>
                    <a:lstStyle/>
                    <a:p>
                      <a:pPr algn="ctr"/>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测试数据</a:t>
                      </a:r>
                      <a:endParaRPr lang="zh-CN" altLang="en-US" sz="1700" dirty="0"/>
                    </a:p>
                  </a:txBody>
                  <a:tcPr marL="79836" marR="79836" marT="39919" marB="39919">
                    <a:solidFill>
                      <a:srgbClr val="FFC000"/>
                    </a:solidFill>
                  </a:tcPr>
                </a:tc>
                <a:tc gridSpan="4">
                  <a:txBody>
                    <a:bodyPr/>
                    <a:lstStyle/>
                    <a:p>
                      <a:pPr algn="ctr"/>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猫咪信息</a:t>
                      </a:r>
                      <a:endParaRPr lang="zh-CN" altLang="en-US" sz="1700" dirty="0"/>
                    </a:p>
                  </a:txBody>
                  <a:tcPr marL="93363" marR="93363" marT="46681" marB="46681">
                    <a:solidFill>
                      <a:srgbClr val="FFC00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2489558679"/>
                  </a:ext>
                </a:extLst>
              </a:tr>
              <a:tr h="400211">
                <a:tc>
                  <a:txBody>
                    <a:bodyPr/>
                    <a:lstStyle/>
                    <a:p>
                      <a:pPr algn="ctr"/>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功能名称</a:t>
                      </a:r>
                      <a:endParaRPr lang="zh-CN" altLang="en-US" sz="1700" dirty="0"/>
                    </a:p>
                  </a:txBody>
                  <a:tcPr marL="79836" marR="79836" marT="39919" marB="39919">
                    <a:solidFill>
                      <a:srgbClr val="FFC000"/>
                    </a:solidFill>
                  </a:tcPr>
                </a:tc>
                <a:tc>
                  <a:txBody>
                    <a:bodyPr/>
                    <a:lstStyle/>
                    <a:p>
                      <a:pPr algn="ctr"/>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步骤描述</a:t>
                      </a:r>
                      <a:endParaRPr lang="zh-CN" altLang="en-US" sz="1700" dirty="0"/>
                    </a:p>
                  </a:txBody>
                  <a:tcPr marL="79836" marR="79836" marT="39919" marB="39919">
                    <a:solidFill>
                      <a:srgbClr val="FFC000"/>
                    </a:solidFill>
                  </a:tcPr>
                </a:tc>
                <a:tc>
                  <a:txBody>
                    <a:bodyPr/>
                    <a:lstStyle/>
                    <a:p>
                      <a:pPr algn="ctr"/>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前置条件</a:t>
                      </a:r>
                      <a:endParaRPr lang="zh-CN" altLang="en-US" sz="1700" dirty="0"/>
                    </a:p>
                  </a:txBody>
                  <a:tcPr marL="79836" marR="79836" marT="39919" marB="39919">
                    <a:solidFill>
                      <a:srgbClr val="FFC000"/>
                    </a:solidFill>
                  </a:tcPr>
                </a:tc>
                <a:tc>
                  <a:txBody>
                    <a:bodyPr/>
                    <a:lstStyle/>
                    <a:p>
                      <a:pPr algn="ctr"/>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预期结果</a:t>
                      </a:r>
                      <a:endParaRPr lang="zh-CN" altLang="en-US" sz="1700" dirty="0"/>
                    </a:p>
                  </a:txBody>
                  <a:tcPr marL="79836" marR="79836" marT="39919" marB="39919">
                    <a:solidFill>
                      <a:srgbClr val="FFC000"/>
                    </a:solidFill>
                  </a:tcPr>
                </a:tc>
                <a:tc>
                  <a:txBody>
                    <a:bodyPr/>
                    <a:lstStyle/>
                    <a:p>
                      <a:pPr algn="ctr"/>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测试状态</a:t>
                      </a:r>
                      <a:endParaRPr lang="zh-CN" altLang="en-US" sz="1700" dirty="0"/>
                    </a:p>
                  </a:txBody>
                  <a:tcPr marL="79836" marR="79836" marT="39919" marB="39919">
                    <a:solidFill>
                      <a:srgbClr val="FFC000"/>
                    </a:solidFill>
                  </a:tcPr>
                </a:tc>
                <a:extLst>
                  <a:ext uri="{0D108BD9-81ED-4DB2-BD59-A6C34878D82A}">
                    <a16:rowId xmlns:a16="http://schemas.microsoft.com/office/drawing/2014/main" val="1815314882"/>
                  </a:ext>
                </a:extLst>
              </a:tr>
              <a:tr h="1995926">
                <a:tc>
                  <a:txBody>
                    <a:bodyPr/>
                    <a:lstStyle/>
                    <a:p>
                      <a:pPr algn="ctr"/>
                      <a:endParaRPr lang="en-US" altLang="zh-CN" sz="17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algn="ctr"/>
                      <a:endParaRPr lang="en-US" altLang="zh-CN" sz="17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algn="ctr"/>
                      <a:endParaRPr lang="en-US" altLang="zh-CN" sz="17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algn="ctr"/>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查看猫咪</a:t>
                      </a:r>
                      <a:endParaRPr lang="zh-CN" altLang="en-US" sz="1700" dirty="0"/>
                    </a:p>
                  </a:txBody>
                  <a:tcPr marL="79836" marR="79836" marT="39919" marB="39919">
                    <a:solidFill>
                      <a:srgbClr val="FFC000"/>
                    </a:solidFill>
                  </a:tcPr>
                </a:tc>
                <a:tc>
                  <a:txBody>
                    <a:bodyPr/>
                    <a:lstStyle/>
                    <a:p>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1.</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测试人员进入“找猫”</a:t>
                      </a: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“猫谱”界面</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2.</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测试人员查看猫咪卡片</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3.</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测试人员点击卡片进入对应猫咪的详情页面</a:t>
                      </a:r>
                      <a:endParaRPr lang="zh-CN" altLang="en-US" sz="1500" dirty="0"/>
                    </a:p>
                  </a:txBody>
                  <a:tcPr marL="79836" marR="79836" marT="39919" marB="39919">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a:t>
                      </a:r>
                    </a:p>
                  </a:txBody>
                  <a:tcPr marL="79836" marR="79836" marT="39919" marB="39919">
                    <a:solidFill>
                      <a:srgbClr val="FFC000"/>
                    </a:solidFill>
                  </a:tcPr>
                </a:tc>
                <a:tc>
                  <a:txBody>
                    <a:bodyPr/>
                    <a:lstStyle/>
                    <a:p>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1.</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猫谱界面中能够找到全部已经录入的猫咪</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2.</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卡片上呈现猫咪主图、猫咪姓名、所在校区、性格</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3.</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详情页中的猫咪信息与卡片上呈现的猫咪信息一致</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4.</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详情页中的猫咪信息与后台录入的信息一致</a:t>
                      </a:r>
                      <a:endParaRPr lang="zh-CN" altLang="en-US" sz="1500" dirty="0"/>
                    </a:p>
                  </a:txBody>
                  <a:tcPr marL="79836" marR="79836" marT="39919" marB="39919">
                    <a:solidFill>
                      <a:srgbClr val="FFC000"/>
                    </a:solidFill>
                  </a:tcPr>
                </a:tc>
                <a:tc>
                  <a:txBody>
                    <a:bodyPr/>
                    <a:lstStyle/>
                    <a:p>
                      <a:pPr algn="ct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algn="ct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algn="ct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algn="ct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测试通过</a:t>
                      </a:r>
                      <a:endParaRPr lang="zh-CN" altLang="en-US" sz="1500" dirty="0"/>
                    </a:p>
                  </a:txBody>
                  <a:tcPr marL="79836" marR="79836" marT="39919" marB="39919">
                    <a:solidFill>
                      <a:srgbClr val="FFC000"/>
                    </a:solidFill>
                  </a:tcPr>
                </a:tc>
                <a:extLst>
                  <a:ext uri="{0D108BD9-81ED-4DB2-BD59-A6C34878D82A}">
                    <a16:rowId xmlns:a16="http://schemas.microsoft.com/office/drawing/2014/main" val="4036357793"/>
                  </a:ext>
                </a:extLst>
              </a:tr>
              <a:tr h="1037881">
                <a:tc>
                  <a:txBody>
                    <a:bodyPr/>
                    <a:lstStyle/>
                    <a:p>
                      <a:endParaRPr lang="en-US" altLang="zh-CN" sz="17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筛选猫咪</a:t>
                      </a:r>
                      <a:endParaRPr lang="zh-CN" altLang="en-US" sz="1700" dirty="0"/>
                    </a:p>
                  </a:txBody>
                  <a:tcPr marL="79836" marR="79836" marT="39919" marB="39919">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1.</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测试人员进入“找猫”</a:t>
                      </a: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“猫谱”界面</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2.</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测试人员分别测试不同的筛选组合</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txBody>
                  <a:tcPr marL="79836" marR="79836" marT="39919" marB="39919">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a:t>
                      </a:r>
                    </a:p>
                  </a:txBody>
                  <a:tcPr marL="79836" marR="79836" marT="39919" marB="39919">
                    <a:solidFill>
                      <a:srgbClr val="FFC000"/>
                    </a:solidFill>
                  </a:tcPr>
                </a:tc>
                <a:tc>
                  <a:txBody>
                    <a:bodyPr/>
                    <a:lstStyle/>
                    <a:p>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1.</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筛选结果与测试人员进行的筛选操作相匹配</a:t>
                      </a:r>
                      <a:endParaRPr lang="zh-CN" altLang="en-US" sz="1500" dirty="0"/>
                    </a:p>
                  </a:txBody>
                  <a:tcPr marL="79836" marR="79836" marT="39919" marB="39919">
                    <a:solidFill>
                      <a:srgbClr val="FFC000"/>
                    </a:solidFill>
                  </a:tcPr>
                </a:tc>
                <a:tc>
                  <a:txBody>
                    <a:bodyPr/>
                    <a:lstStyle/>
                    <a:p>
                      <a:pPr algn="ct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algn="ct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测试通过</a:t>
                      </a:r>
                      <a:endParaRPr lang="zh-CN" altLang="en-US" sz="1500" dirty="0"/>
                    </a:p>
                  </a:txBody>
                  <a:tcPr marL="79836" marR="79836" marT="39919" marB="39919">
                    <a:solidFill>
                      <a:srgbClr val="FFC000"/>
                    </a:solidFill>
                  </a:tcPr>
                </a:tc>
                <a:extLst>
                  <a:ext uri="{0D108BD9-81ED-4DB2-BD59-A6C34878D82A}">
                    <a16:rowId xmlns:a16="http://schemas.microsoft.com/office/drawing/2014/main" val="4265270448"/>
                  </a:ext>
                </a:extLst>
              </a:tr>
              <a:tr h="22354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7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7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7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b="0" kern="1200" spc="300" dirty="0">
                          <a:solidFill>
                            <a:schemeClr val="bg1"/>
                          </a:solidFill>
                          <a:latin typeface="仓耳今楷05-6763 W05" panose="02020400000000000000" pitchFamily="18" charset="-122"/>
                          <a:ea typeface="仓耳今楷05-6763 W05" panose="02020400000000000000" pitchFamily="18" charset="-122"/>
                          <a:cs typeface="+mn-cs"/>
                        </a:rPr>
                        <a:t>录入猫咪信息</a:t>
                      </a:r>
                      <a:endParaRPr lang="zh-CN" altLang="en-US" sz="1700" dirty="0"/>
                    </a:p>
                  </a:txBody>
                  <a:tcPr marL="79836" marR="79836" marT="39919" marB="39919">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1.</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测试人员进入管理后台，进入“猫咪管理”并点击右下方“</a:t>
                      </a: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”号</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2.</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按照界面提示填写全部必填信息并提交</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3.</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在管理系统搜索对应的猫咪</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4.</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进入小程序猫谱搜索对应的猫咪</a:t>
                      </a:r>
                      <a:endParaRPr lang="zh-CN" altLang="en-US" sz="1500" dirty="0"/>
                    </a:p>
                  </a:txBody>
                  <a:tcPr marL="79836" marR="79836" marT="39919" marB="39919">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1.</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测试人员登入管理系统</a:t>
                      </a:r>
                      <a:endParaRPr lang="zh-CN" altLang="en-US" sz="1500" dirty="0"/>
                    </a:p>
                  </a:txBody>
                  <a:tcPr marL="79836" marR="79836" marT="39919" marB="39919">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1.</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管理系统能够搜索到猫咪</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2.</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管理系统中对应猫咪的信息与录入信息一致</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3.</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小程序猫谱中能搜索到猫咪</a:t>
                      </a:r>
                      <a:endPar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0" kern="1200" spc="300" dirty="0">
                          <a:solidFill>
                            <a:schemeClr val="bg1"/>
                          </a:solidFill>
                          <a:latin typeface="仓耳今楷05-6763 W05" panose="02020400000000000000" pitchFamily="18" charset="-122"/>
                          <a:ea typeface="仓耳今楷05-6763 W05" panose="02020400000000000000" pitchFamily="18" charset="-122"/>
                          <a:cs typeface="+mn-cs"/>
                        </a:rPr>
                        <a:t>4.</a:t>
                      </a: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小程序猫谱卡片、详情页的猫咪信息与录入时一致</a:t>
                      </a:r>
                      <a:endParaRPr lang="zh-CN" altLang="en-US" sz="1500" dirty="0"/>
                    </a:p>
                  </a:txBody>
                  <a:tcPr marL="79836" marR="79836" marT="39919" marB="39919">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kern="1200" spc="300" dirty="0">
                          <a:solidFill>
                            <a:schemeClr val="bg1"/>
                          </a:solidFill>
                          <a:latin typeface="仓耳今楷05-6763 W05" panose="02020400000000000000" pitchFamily="18" charset="-122"/>
                          <a:ea typeface="仓耳今楷05-6763 W05" panose="02020400000000000000" pitchFamily="18" charset="-122"/>
                          <a:cs typeface="+mn-cs"/>
                        </a:rPr>
                        <a:t>测试通过</a:t>
                      </a:r>
                      <a:endParaRPr lang="zh-CN" altLang="en-US" sz="1500" dirty="0"/>
                    </a:p>
                    <a:p>
                      <a:endParaRPr lang="zh-CN" altLang="en-US" sz="1500" dirty="0"/>
                    </a:p>
                  </a:txBody>
                  <a:tcPr marL="79836" marR="79836" marT="39919" marB="39919">
                    <a:solidFill>
                      <a:srgbClr val="FFC000"/>
                    </a:solidFill>
                  </a:tcPr>
                </a:tc>
                <a:extLst>
                  <a:ext uri="{0D108BD9-81ED-4DB2-BD59-A6C34878D82A}">
                    <a16:rowId xmlns:a16="http://schemas.microsoft.com/office/drawing/2014/main" val="138437638"/>
                  </a:ext>
                </a:extLst>
              </a:tr>
            </a:tbl>
          </a:graphicData>
        </a:graphic>
      </p:graphicFrame>
      <p:sp>
        <p:nvSpPr>
          <p:cNvPr id="22" name="矩形 21">
            <a:extLst>
              <a:ext uri="{FF2B5EF4-FFF2-40B4-BE49-F238E27FC236}">
                <a16:creationId xmlns:a16="http://schemas.microsoft.com/office/drawing/2014/main" id="{B0B50B36-A1F9-6294-D207-B1C3D4CF50D9}"/>
              </a:ext>
            </a:extLst>
          </p:cNvPr>
          <p:cNvSpPr/>
          <p:nvPr/>
        </p:nvSpPr>
        <p:spPr>
          <a:xfrm>
            <a:off x="593586" y="660161"/>
            <a:ext cx="590147" cy="3822940"/>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nvGrpSpPr>
          <p:cNvPr id="11" name="Group 1">
            <a:extLst>
              <a:ext uri="{FF2B5EF4-FFF2-40B4-BE49-F238E27FC236}">
                <a16:creationId xmlns:a16="http://schemas.microsoft.com/office/drawing/2014/main" id="{D17B7EAF-A423-2608-C666-C5A038442687}"/>
              </a:ext>
            </a:extLst>
          </p:cNvPr>
          <p:cNvGrpSpPr/>
          <p:nvPr/>
        </p:nvGrpSpPr>
        <p:grpSpPr>
          <a:xfrm>
            <a:off x="585752" y="277652"/>
            <a:ext cx="597982" cy="928848"/>
            <a:chOff x="4764088" y="1755775"/>
            <a:chExt cx="2665413" cy="4140200"/>
          </a:xfrm>
          <a:effectLst>
            <a:outerShdw blurRad="254000" dist="63500" dir="2700000" algn="tl" rotWithShape="0">
              <a:prstClr val="black">
                <a:alpha val="30000"/>
              </a:prstClr>
            </a:outerShdw>
          </a:effectLst>
        </p:grpSpPr>
        <p:sp>
          <p:nvSpPr>
            <p:cNvPr id="12" name="Freeform 42">
              <a:extLst>
                <a:ext uri="{FF2B5EF4-FFF2-40B4-BE49-F238E27FC236}">
                  <a16:creationId xmlns:a16="http://schemas.microsoft.com/office/drawing/2014/main" id="{6CEC8A96-6520-5C69-6487-5D9AC9496423}"/>
                </a:ext>
              </a:extLst>
            </p:cNvPr>
            <p:cNvSpPr>
              <a:spLocks/>
            </p:cNvSpPr>
            <p:nvPr/>
          </p:nvSpPr>
          <p:spPr bwMode="auto">
            <a:xfrm>
              <a:off x="4799013" y="1755775"/>
              <a:ext cx="1238250" cy="1028700"/>
            </a:xfrm>
            <a:custGeom>
              <a:avLst/>
              <a:gdLst>
                <a:gd name="T0" fmla="*/ 780 w 780"/>
                <a:gd name="T1" fmla="*/ 0 h 648"/>
                <a:gd name="T2" fmla="*/ 780 w 780"/>
                <a:gd name="T3" fmla="*/ 648 h 648"/>
                <a:gd name="T4" fmla="*/ 0 w 780"/>
                <a:gd name="T5" fmla="*/ 648 h 648"/>
                <a:gd name="T6" fmla="*/ 21 w 780"/>
                <a:gd name="T7" fmla="*/ 574 h 648"/>
                <a:gd name="T8" fmla="*/ 50 w 780"/>
                <a:gd name="T9" fmla="*/ 500 h 648"/>
                <a:gd name="T10" fmla="*/ 84 w 780"/>
                <a:gd name="T11" fmla="*/ 432 h 648"/>
                <a:gd name="T12" fmla="*/ 126 w 780"/>
                <a:gd name="T13" fmla="*/ 367 h 648"/>
                <a:gd name="T14" fmla="*/ 172 w 780"/>
                <a:gd name="T15" fmla="*/ 305 h 648"/>
                <a:gd name="T16" fmla="*/ 223 w 780"/>
                <a:gd name="T17" fmla="*/ 248 h 648"/>
                <a:gd name="T18" fmla="*/ 280 w 780"/>
                <a:gd name="T19" fmla="*/ 197 h 648"/>
                <a:gd name="T20" fmla="*/ 340 w 780"/>
                <a:gd name="T21" fmla="*/ 149 h 648"/>
                <a:gd name="T22" fmla="*/ 406 w 780"/>
                <a:gd name="T23" fmla="*/ 109 h 648"/>
                <a:gd name="T24" fmla="*/ 475 w 780"/>
                <a:gd name="T25" fmla="*/ 73 h 648"/>
                <a:gd name="T26" fmla="*/ 547 w 780"/>
                <a:gd name="T27" fmla="*/ 45 h 648"/>
                <a:gd name="T28" fmla="*/ 622 w 780"/>
                <a:gd name="T29" fmla="*/ 22 h 648"/>
                <a:gd name="T30" fmla="*/ 700 w 780"/>
                <a:gd name="T31" fmla="*/ 8 h 648"/>
                <a:gd name="T32" fmla="*/ 780 w 780"/>
                <a:gd name="T33" fmla="*/ 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648">
                  <a:moveTo>
                    <a:pt x="780" y="0"/>
                  </a:moveTo>
                  <a:lnTo>
                    <a:pt x="780" y="648"/>
                  </a:lnTo>
                  <a:lnTo>
                    <a:pt x="0" y="648"/>
                  </a:lnTo>
                  <a:lnTo>
                    <a:pt x="21" y="574"/>
                  </a:lnTo>
                  <a:lnTo>
                    <a:pt x="50" y="500"/>
                  </a:lnTo>
                  <a:lnTo>
                    <a:pt x="84" y="432"/>
                  </a:lnTo>
                  <a:lnTo>
                    <a:pt x="126" y="367"/>
                  </a:lnTo>
                  <a:lnTo>
                    <a:pt x="172" y="305"/>
                  </a:lnTo>
                  <a:lnTo>
                    <a:pt x="223" y="248"/>
                  </a:lnTo>
                  <a:lnTo>
                    <a:pt x="280" y="197"/>
                  </a:lnTo>
                  <a:lnTo>
                    <a:pt x="340" y="149"/>
                  </a:lnTo>
                  <a:lnTo>
                    <a:pt x="406" y="109"/>
                  </a:lnTo>
                  <a:lnTo>
                    <a:pt x="475" y="73"/>
                  </a:lnTo>
                  <a:lnTo>
                    <a:pt x="547" y="45"/>
                  </a:lnTo>
                  <a:lnTo>
                    <a:pt x="622" y="22"/>
                  </a:lnTo>
                  <a:lnTo>
                    <a:pt x="700" y="8"/>
                  </a:lnTo>
                  <a:lnTo>
                    <a:pt x="780" y="0"/>
                  </a:lnTo>
                  <a:close/>
                </a:path>
              </a:pathLst>
            </a:custGeom>
            <a:solidFill>
              <a:srgbClr val="FBD77F"/>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3" name="Freeform 43">
              <a:extLst>
                <a:ext uri="{FF2B5EF4-FFF2-40B4-BE49-F238E27FC236}">
                  <a16:creationId xmlns:a16="http://schemas.microsoft.com/office/drawing/2014/main" id="{19C49F6A-61AD-0CB1-F859-4A88E06CE3D0}"/>
                </a:ext>
              </a:extLst>
            </p:cNvPr>
            <p:cNvSpPr>
              <a:spLocks/>
            </p:cNvSpPr>
            <p:nvPr/>
          </p:nvSpPr>
          <p:spPr bwMode="auto">
            <a:xfrm>
              <a:off x="4764088" y="2898775"/>
              <a:ext cx="1273175" cy="1123950"/>
            </a:xfrm>
            <a:custGeom>
              <a:avLst/>
              <a:gdLst>
                <a:gd name="T0" fmla="*/ 8 w 802"/>
                <a:gd name="T1" fmla="*/ 0 h 708"/>
                <a:gd name="T2" fmla="*/ 802 w 802"/>
                <a:gd name="T3" fmla="*/ 0 h 708"/>
                <a:gd name="T4" fmla="*/ 802 w 802"/>
                <a:gd name="T5" fmla="*/ 708 h 708"/>
                <a:gd name="T6" fmla="*/ 239 w 802"/>
                <a:gd name="T7" fmla="*/ 708 h 708"/>
                <a:gd name="T8" fmla="*/ 239 w 802"/>
                <a:gd name="T9" fmla="*/ 707 h 708"/>
                <a:gd name="T10" fmla="*/ 187 w 802"/>
                <a:gd name="T11" fmla="*/ 649 h 708"/>
                <a:gd name="T12" fmla="*/ 141 w 802"/>
                <a:gd name="T13" fmla="*/ 587 h 708"/>
                <a:gd name="T14" fmla="*/ 101 w 802"/>
                <a:gd name="T15" fmla="*/ 520 h 708"/>
                <a:gd name="T16" fmla="*/ 67 w 802"/>
                <a:gd name="T17" fmla="*/ 449 h 708"/>
                <a:gd name="T18" fmla="*/ 39 w 802"/>
                <a:gd name="T19" fmla="*/ 375 h 708"/>
                <a:gd name="T20" fmla="*/ 18 w 802"/>
                <a:gd name="T21" fmla="*/ 297 h 708"/>
                <a:gd name="T22" fmla="*/ 5 w 802"/>
                <a:gd name="T23" fmla="*/ 217 h 708"/>
                <a:gd name="T24" fmla="*/ 0 w 802"/>
                <a:gd name="T25" fmla="*/ 135 h 708"/>
                <a:gd name="T26" fmla="*/ 1 w 802"/>
                <a:gd name="T27" fmla="*/ 67 h 708"/>
                <a:gd name="T28" fmla="*/ 8 w 802"/>
                <a:gd name="T29"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708">
                  <a:moveTo>
                    <a:pt x="8" y="0"/>
                  </a:moveTo>
                  <a:lnTo>
                    <a:pt x="802" y="0"/>
                  </a:lnTo>
                  <a:lnTo>
                    <a:pt x="802" y="708"/>
                  </a:lnTo>
                  <a:lnTo>
                    <a:pt x="239" y="708"/>
                  </a:lnTo>
                  <a:lnTo>
                    <a:pt x="239" y="707"/>
                  </a:lnTo>
                  <a:lnTo>
                    <a:pt x="187" y="649"/>
                  </a:lnTo>
                  <a:lnTo>
                    <a:pt x="141" y="587"/>
                  </a:lnTo>
                  <a:lnTo>
                    <a:pt x="101" y="520"/>
                  </a:lnTo>
                  <a:lnTo>
                    <a:pt x="67" y="449"/>
                  </a:lnTo>
                  <a:lnTo>
                    <a:pt x="39" y="375"/>
                  </a:lnTo>
                  <a:lnTo>
                    <a:pt x="18" y="297"/>
                  </a:lnTo>
                  <a:lnTo>
                    <a:pt x="5" y="217"/>
                  </a:lnTo>
                  <a:lnTo>
                    <a:pt x="0" y="135"/>
                  </a:lnTo>
                  <a:lnTo>
                    <a:pt x="1" y="67"/>
                  </a:lnTo>
                  <a:lnTo>
                    <a:pt x="8" y="0"/>
                  </a:lnTo>
                  <a:close/>
                </a:path>
              </a:pathLst>
            </a:custGeom>
            <a:solidFill>
              <a:srgbClr val="FBD77F"/>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4" name="Freeform 44">
              <a:extLst>
                <a:ext uri="{FF2B5EF4-FFF2-40B4-BE49-F238E27FC236}">
                  <a16:creationId xmlns:a16="http://schemas.microsoft.com/office/drawing/2014/main" id="{4B956009-0A52-518D-BC8D-71BD3CA6A6D9}"/>
                </a:ext>
              </a:extLst>
            </p:cNvPr>
            <p:cNvSpPr>
              <a:spLocks/>
            </p:cNvSpPr>
            <p:nvPr/>
          </p:nvSpPr>
          <p:spPr bwMode="auto">
            <a:xfrm>
              <a:off x="5243513" y="4137025"/>
              <a:ext cx="793750" cy="1025525"/>
            </a:xfrm>
            <a:custGeom>
              <a:avLst/>
              <a:gdLst>
                <a:gd name="T0" fmla="*/ 0 w 500"/>
                <a:gd name="T1" fmla="*/ 0 h 646"/>
                <a:gd name="T2" fmla="*/ 500 w 500"/>
                <a:gd name="T3" fmla="*/ 0 h 646"/>
                <a:gd name="T4" fmla="*/ 500 w 500"/>
                <a:gd name="T5" fmla="*/ 646 h 646"/>
                <a:gd name="T6" fmla="*/ 223 w 500"/>
                <a:gd name="T7" fmla="*/ 646 h 646"/>
                <a:gd name="T8" fmla="*/ 202 w 500"/>
                <a:gd name="T9" fmla="*/ 642 h 646"/>
                <a:gd name="T10" fmla="*/ 184 w 500"/>
                <a:gd name="T11" fmla="*/ 633 h 646"/>
                <a:gd name="T12" fmla="*/ 170 w 500"/>
                <a:gd name="T13" fmla="*/ 618 h 646"/>
                <a:gd name="T14" fmla="*/ 161 w 500"/>
                <a:gd name="T15" fmla="*/ 601 h 646"/>
                <a:gd name="T16" fmla="*/ 157 w 500"/>
                <a:gd name="T17" fmla="*/ 580 h 646"/>
                <a:gd name="T18" fmla="*/ 157 w 500"/>
                <a:gd name="T19" fmla="*/ 459 h 646"/>
                <a:gd name="T20" fmla="*/ 155 w 500"/>
                <a:gd name="T21" fmla="*/ 388 h 646"/>
                <a:gd name="T22" fmla="*/ 144 w 500"/>
                <a:gd name="T23" fmla="*/ 319 h 646"/>
                <a:gd name="T24" fmla="*/ 127 w 500"/>
                <a:gd name="T25" fmla="*/ 249 h 646"/>
                <a:gd name="T26" fmla="*/ 105 w 500"/>
                <a:gd name="T27" fmla="*/ 184 h 646"/>
                <a:gd name="T28" fmla="*/ 76 w 500"/>
                <a:gd name="T29" fmla="*/ 120 h 646"/>
                <a:gd name="T30" fmla="*/ 41 w 500"/>
                <a:gd name="T31" fmla="*/ 58 h 646"/>
                <a:gd name="T32" fmla="*/ 0 w 500"/>
                <a:gd name="T33"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0" h="646">
                  <a:moveTo>
                    <a:pt x="0" y="0"/>
                  </a:moveTo>
                  <a:lnTo>
                    <a:pt x="500" y="0"/>
                  </a:lnTo>
                  <a:lnTo>
                    <a:pt x="500" y="646"/>
                  </a:lnTo>
                  <a:lnTo>
                    <a:pt x="223" y="646"/>
                  </a:lnTo>
                  <a:lnTo>
                    <a:pt x="202" y="642"/>
                  </a:lnTo>
                  <a:lnTo>
                    <a:pt x="184" y="633"/>
                  </a:lnTo>
                  <a:lnTo>
                    <a:pt x="170" y="618"/>
                  </a:lnTo>
                  <a:lnTo>
                    <a:pt x="161" y="601"/>
                  </a:lnTo>
                  <a:lnTo>
                    <a:pt x="157" y="580"/>
                  </a:lnTo>
                  <a:lnTo>
                    <a:pt x="157" y="459"/>
                  </a:lnTo>
                  <a:lnTo>
                    <a:pt x="155" y="388"/>
                  </a:lnTo>
                  <a:lnTo>
                    <a:pt x="144" y="319"/>
                  </a:lnTo>
                  <a:lnTo>
                    <a:pt x="127" y="249"/>
                  </a:lnTo>
                  <a:lnTo>
                    <a:pt x="105" y="184"/>
                  </a:lnTo>
                  <a:lnTo>
                    <a:pt x="76" y="120"/>
                  </a:lnTo>
                  <a:lnTo>
                    <a:pt x="41" y="58"/>
                  </a:lnTo>
                  <a:lnTo>
                    <a:pt x="0" y="0"/>
                  </a:lnTo>
                  <a:close/>
                </a:path>
              </a:pathLst>
            </a:custGeom>
            <a:solidFill>
              <a:srgbClr val="FBD77F"/>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5" name="Freeform 45">
              <a:extLst>
                <a:ext uri="{FF2B5EF4-FFF2-40B4-BE49-F238E27FC236}">
                  <a16:creationId xmlns:a16="http://schemas.microsoft.com/office/drawing/2014/main" id="{6232EF7A-C2F3-DF67-B1F0-E745C9E09650}"/>
                </a:ext>
              </a:extLst>
            </p:cNvPr>
            <p:cNvSpPr>
              <a:spLocks/>
            </p:cNvSpPr>
            <p:nvPr/>
          </p:nvSpPr>
          <p:spPr bwMode="auto">
            <a:xfrm>
              <a:off x="6154738" y="1755775"/>
              <a:ext cx="1239838" cy="1028700"/>
            </a:xfrm>
            <a:custGeom>
              <a:avLst/>
              <a:gdLst>
                <a:gd name="T0" fmla="*/ 0 w 781"/>
                <a:gd name="T1" fmla="*/ 0 h 648"/>
                <a:gd name="T2" fmla="*/ 80 w 781"/>
                <a:gd name="T3" fmla="*/ 8 h 648"/>
                <a:gd name="T4" fmla="*/ 158 w 781"/>
                <a:gd name="T5" fmla="*/ 22 h 648"/>
                <a:gd name="T6" fmla="*/ 234 w 781"/>
                <a:gd name="T7" fmla="*/ 45 h 648"/>
                <a:gd name="T8" fmla="*/ 306 w 781"/>
                <a:gd name="T9" fmla="*/ 72 h 648"/>
                <a:gd name="T10" fmla="*/ 375 w 781"/>
                <a:gd name="T11" fmla="*/ 108 h 648"/>
                <a:gd name="T12" fmla="*/ 441 w 781"/>
                <a:gd name="T13" fmla="*/ 148 h 648"/>
                <a:gd name="T14" fmla="*/ 502 w 781"/>
                <a:gd name="T15" fmla="*/ 195 h 648"/>
                <a:gd name="T16" fmla="*/ 559 w 781"/>
                <a:gd name="T17" fmla="*/ 246 h 648"/>
                <a:gd name="T18" fmla="*/ 610 w 781"/>
                <a:gd name="T19" fmla="*/ 304 h 648"/>
                <a:gd name="T20" fmla="*/ 657 w 781"/>
                <a:gd name="T21" fmla="*/ 365 h 648"/>
                <a:gd name="T22" fmla="*/ 697 w 781"/>
                <a:gd name="T23" fmla="*/ 431 h 648"/>
                <a:gd name="T24" fmla="*/ 731 w 781"/>
                <a:gd name="T25" fmla="*/ 500 h 648"/>
                <a:gd name="T26" fmla="*/ 760 w 781"/>
                <a:gd name="T27" fmla="*/ 572 h 648"/>
                <a:gd name="T28" fmla="*/ 781 w 781"/>
                <a:gd name="T29" fmla="*/ 648 h 648"/>
                <a:gd name="T30" fmla="*/ 0 w 781"/>
                <a:gd name="T31" fmla="*/ 648 h 648"/>
                <a:gd name="T32" fmla="*/ 0 w 781"/>
                <a:gd name="T33" fmla="*/ 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1" h="648">
                  <a:moveTo>
                    <a:pt x="0" y="0"/>
                  </a:moveTo>
                  <a:lnTo>
                    <a:pt x="80" y="8"/>
                  </a:lnTo>
                  <a:lnTo>
                    <a:pt x="158" y="22"/>
                  </a:lnTo>
                  <a:lnTo>
                    <a:pt x="234" y="45"/>
                  </a:lnTo>
                  <a:lnTo>
                    <a:pt x="306" y="72"/>
                  </a:lnTo>
                  <a:lnTo>
                    <a:pt x="375" y="108"/>
                  </a:lnTo>
                  <a:lnTo>
                    <a:pt x="441" y="148"/>
                  </a:lnTo>
                  <a:lnTo>
                    <a:pt x="502" y="195"/>
                  </a:lnTo>
                  <a:lnTo>
                    <a:pt x="559" y="246"/>
                  </a:lnTo>
                  <a:lnTo>
                    <a:pt x="610" y="304"/>
                  </a:lnTo>
                  <a:lnTo>
                    <a:pt x="657" y="365"/>
                  </a:lnTo>
                  <a:lnTo>
                    <a:pt x="697" y="431"/>
                  </a:lnTo>
                  <a:lnTo>
                    <a:pt x="731" y="500"/>
                  </a:lnTo>
                  <a:lnTo>
                    <a:pt x="760" y="572"/>
                  </a:lnTo>
                  <a:lnTo>
                    <a:pt x="781" y="648"/>
                  </a:lnTo>
                  <a:lnTo>
                    <a:pt x="0" y="648"/>
                  </a:lnTo>
                  <a:lnTo>
                    <a:pt x="0" y="0"/>
                  </a:lnTo>
                  <a:close/>
                </a:path>
              </a:pathLst>
            </a:custGeom>
            <a:solidFill>
              <a:srgbClr val="C4D7D3"/>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6" name="Freeform 46">
              <a:extLst>
                <a:ext uri="{FF2B5EF4-FFF2-40B4-BE49-F238E27FC236}">
                  <a16:creationId xmlns:a16="http://schemas.microsoft.com/office/drawing/2014/main" id="{62560244-5C50-6038-BD1E-94C276B81CE8}"/>
                </a:ext>
              </a:extLst>
            </p:cNvPr>
            <p:cNvSpPr>
              <a:spLocks/>
            </p:cNvSpPr>
            <p:nvPr/>
          </p:nvSpPr>
          <p:spPr bwMode="auto">
            <a:xfrm>
              <a:off x="6154738" y="4137025"/>
              <a:ext cx="793750" cy="1025525"/>
            </a:xfrm>
            <a:custGeom>
              <a:avLst/>
              <a:gdLst>
                <a:gd name="T0" fmla="*/ 0 w 500"/>
                <a:gd name="T1" fmla="*/ 0 h 646"/>
                <a:gd name="T2" fmla="*/ 500 w 500"/>
                <a:gd name="T3" fmla="*/ 0 h 646"/>
                <a:gd name="T4" fmla="*/ 459 w 500"/>
                <a:gd name="T5" fmla="*/ 59 h 646"/>
                <a:gd name="T6" fmla="*/ 425 w 500"/>
                <a:gd name="T7" fmla="*/ 121 h 646"/>
                <a:gd name="T8" fmla="*/ 395 w 500"/>
                <a:gd name="T9" fmla="*/ 186 h 646"/>
                <a:gd name="T10" fmla="*/ 373 w 500"/>
                <a:gd name="T11" fmla="*/ 253 h 646"/>
                <a:gd name="T12" fmla="*/ 356 w 500"/>
                <a:gd name="T13" fmla="*/ 322 h 646"/>
                <a:gd name="T14" fmla="*/ 345 w 500"/>
                <a:gd name="T15" fmla="*/ 392 h 646"/>
                <a:gd name="T16" fmla="*/ 343 w 500"/>
                <a:gd name="T17" fmla="*/ 464 h 646"/>
                <a:gd name="T18" fmla="*/ 343 w 500"/>
                <a:gd name="T19" fmla="*/ 580 h 646"/>
                <a:gd name="T20" fmla="*/ 339 w 500"/>
                <a:gd name="T21" fmla="*/ 601 h 646"/>
                <a:gd name="T22" fmla="*/ 330 w 500"/>
                <a:gd name="T23" fmla="*/ 618 h 646"/>
                <a:gd name="T24" fmla="*/ 316 w 500"/>
                <a:gd name="T25" fmla="*/ 633 h 646"/>
                <a:gd name="T26" fmla="*/ 298 w 500"/>
                <a:gd name="T27" fmla="*/ 642 h 646"/>
                <a:gd name="T28" fmla="*/ 277 w 500"/>
                <a:gd name="T29" fmla="*/ 646 h 646"/>
                <a:gd name="T30" fmla="*/ 0 w 500"/>
                <a:gd name="T31" fmla="*/ 646 h 646"/>
                <a:gd name="T32" fmla="*/ 0 w 500"/>
                <a:gd name="T33"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0" h="646">
                  <a:moveTo>
                    <a:pt x="0" y="0"/>
                  </a:moveTo>
                  <a:lnTo>
                    <a:pt x="500" y="0"/>
                  </a:lnTo>
                  <a:lnTo>
                    <a:pt x="459" y="59"/>
                  </a:lnTo>
                  <a:lnTo>
                    <a:pt x="425" y="121"/>
                  </a:lnTo>
                  <a:lnTo>
                    <a:pt x="395" y="186"/>
                  </a:lnTo>
                  <a:lnTo>
                    <a:pt x="373" y="253"/>
                  </a:lnTo>
                  <a:lnTo>
                    <a:pt x="356" y="322"/>
                  </a:lnTo>
                  <a:lnTo>
                    <a:pt x="345" y="392"/>
                  </a:lnTo>
                  <a:lnTo>
                    <a:pt x="343" y="464"/>
                  </a:lnTo>
                  <a:lnTo>
                    <a:pt x="343" y="580"/>
                  </a:lnTo>
                  <a:lnTo>
                    <a:pt x="339" y="601"/>
                  </a:lnTo>
                  <a:lnTo>
                    <a:pt x="330" y="618"/>
                  </a:lnTo>
                  <a:lnTo>
                    <a:pt x="316" y="633"/>
                  </a:lnTo>
                  <a:lnTo>
                    <a:pt x="298" y="642"/>
                  </a:lnTo>
                  <a:lnTo>
                    <a:pt x="277" y="646"/>
                  </a:lnTo>
                  <a:lnTo>
                    <a:pt x="0" y="646"/>
                  </a:lnTo>
                  <a:lnTo>
                    <a:pt x="0" y="0"/>
                  </a:lnTo>
                  <a:close/>
                </a:path>
              </a:pathLst>
            </a:custGeom>
            <a:solidFill>
              <a:srgbClr val="C4D7D3"/>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7" name="Freeform 47">
              <a:extLst>
                <a:ext uri="{FF2B5EF4-FFF2-40B4-BE49-F238E27FC236}">
                  <a16:creationId xmlns:a16="http://schemas.microsoft.com/office/drawing/2014/main" id="{84963895-5180-2E77-A3B4-17234E978C6F}"/>
                </a:ext>
              </a:extLst>
            </p:cNvPr>
            <p:cNvSpPr>
              <a:spLocks/>
            </p:cNvSpPr>
            <p:nvPr/>
          </p:nvSpPr>
          <p:spPr bwMode="auto">
            <a:xfrm>
              <a:off x="6154738" y="2898775"/>
              <a:ext cx="1274763" cy="1123950"/>
            </a:xfrm>
            <a:custGeom>
              <a:avLst/>
              <a:gdLst>
                <a:gd name="T0" fmla="*/ 0 w 803"/>
                <a:gd name="T1" fmla="*/ 0 h 708"/>
                <a:gd name="T2" fmla="*/ 794 w 803"/>
                <a:gd name="T3" fmla="*/ 0 h 708"/>
                <a:gd name="T4" fmla="*/ 801 w 803"/>
                <a:gd name="T5" fmla="*/ 59 h 708"/>
                <a:gd name="T6" fmla="*/ 803 w 803"/>
                <a:gd name="T7" fmla="*/ 119 h 708"/>
                <a:gd name="T8" fmla="*/ 800 w 803"/>
                <a:gd name="T9" fmla="*/ 194 h 708"/>
                <a:gd name="T10" fmla="*/ 790 w 803"/>
                <a:gd name="T11" fmla="*/ 267 h 708"/>
                <a:gd name="T12" fmla="*/ 773 w 803"/>
                <a:gd name="T13" fmla="*/ 339 h 708"/>
                <a:gd name="T14" fmla="*/ 752 w 803"/>
                <a:gd name="T15" fmla="*/ 407 h 708"/>
                <a:gd name="T16" fmla="*/ 725 w 803"/>
                <a:gd name="T17" fmla="*/ 474 h 708"/>
                <a:gd name="T18" fmla="*/ 692 w 803"/>
                <a:gd name="T19" fmla="*/ 537 h 708"/>
                <a:gd name="T20" fmla="*/ 654 w 803"/>
                <a:gd name="T21" fmla="*/ 597 h 708"/>
                <a:gd name="T22" fmla="*/ 611 w 803"/>
                <a:gd name="T23" fmla="*/ 652 h 708"/>
                <a:gd name="T24" fmla="*/ 565 w 803"/>
                <a:gd name="T25" fmla="*/ 706 h 708"/>
                <a:gd name="T26" fmla="*/ 563 w 803"/>
                <a:gd name="T27" fmla="*/ 708 h 708"/>
                <a:gd name="T28" fmla="*/ 0 w 803"/>
                <a:gd name="T29" fmla="*/ 708 h 708"/>
                <a:gd name="T30" fmla="*/ 0 w 803"/>
                <a:gd name="T31"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3" h="708">
                  <a:moveTo>
                    <a:pt x="0" y="0"/>
                  </a:moveTo>
                  <a:lnTo>
                    <a:pt x="794" y="0"/>
                  </a:lnTo>
                  <a:lnTo>
                    <a:pt x="801" y="59"/>
                  </a:lnTo>
                  <a:lnTo>
                    <a:pt x="803" y="119"/>
                  </a:lnTo>
                  <a:lnTo>
                    <a:pt x="800" y="194"/>
                  </a:lnTo>
                  <a:lnTo>
                    <a:pt x="790" y="267"/>
                  </a:lnTo>
                  <a:lnTo>
                    <a:pt x="773" y="339"/>
                  </a:lnTo>
                  <a:lnTo>
                    <a:pt x="752" y="407"/>
                  </a:lnTo>
                  <a:lnTo>
                    <a:pt x="725" y="474"/>
                  </a:lnTo>
                  <a:lnTo>
                    <a:pt x="692" y="537"/>
                  </a:lnTo>
                  <a:lnTo>
                    <a:pt x="654" y="597"/>
                  </a:lnTo>
                  <a:lnTo>
                    <a:pt x="611" y="652"/>
                  </a:lnTo>
                  <a:lnTo>
                    <a:pt x="565" y="706"/>
                  </a:lnTo>
                  <a:lnTo>
                    <a:pt x="563" y="708"/>
                  </a:lnTo>
                  <a:lnTo>
                    <a:pt x="0" y="708"/>
                  </a:lnTo>
                  <a:lnTo>
                    <a:pt x="0" y="0"/>
                  </a:lnTo>
                  <a:close/>
                </a:path>
              </a:pathLst>
            </a:custGeom>
            <a:solidFill>
              <a:srgbClr val="C4D7D3"/>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8" name="Freeform 48">
              <a:extLst>
                <a:ext uri="{FF2B5EF4-FFF2-40B4-BE49-F238E27FC236}">
                  <a16:creationId xmlns:a16="http://schemas.microsoft.com/office/drawing/2014/main" id="{A8F8D47C-CC8F-A64B-D950-C4759FFE2831}"/>
                </a:ext>
              </a:extLst>
            </p:cNvPr>
            <p:cNvSpPr>
              <a:spLocks/>
            </p:cNvSpPr>
            <p:nvPr/>
          </p:nvSpPr>
          <p:spPr bwMode="auto">
            <a:xfrm>
              <a:off x="5492750" y="5224463"/>
              <a:ext cx="1206500" cy="182563"/>
            </a:xfrm>
            <a:custGeom>
              <a:avLst/>
              <a:gdLst>
                <a:gd name="T0" fmla="*/ 57 w 760"/>
                <a:gd name="T1" fmla="*/ 0 h 115"/>
                <a:gd name="T2" fmla="*/ 703 w 760"/>
                <a:gd name="T3" fmla="*/ 0 h 115"/>
                <a:gd name="T4" fmla="*/ 722 w 760"/>
                <a:gd name="T5" fmla="*/ 3 h 115"/>
                <a:gd name="T6" fmla="*/ 737 w 760"/>
                <a:gd name="T7" fmla="*/ 12 h 115"/>
                <a:gd name="T8" fmla="*/ 749 w 760"/>
                <a:gd name="T9" fmla="*/ 24 h 115"/>
                <a:gd name="T10" fmla="*/ 757 w 760"/>
                <a:gd name="T11" fmla="*/ 39 h 115"/>
                <a:gd name="T12" fmla="*/ 760 w 760"/>
                <a:gd name="T13" fmla="*/ 58 h 115"/>
                <a:gd name="T14" fmla="*/ 757 w 760"/>
                <a:gd name="T15" fmla="*/ 76 h 115"/>
                <a:gd name="T16" fmla="*/ 749 w 760"/>
                <a:gd name="T17" fmla="*/ 92 h 115"/>
                <a:gd name="T18" fmla="*/ 737 w 760"/>
                <a:gd name="T19" fmla="*/ 103 h 115"/>
                <a:gd name="T20" fmla="*/ 722 w 760"/>
                <a:gd name="T21" fmla="*/ 111 h 115"/>
                <a:gd name="T22" fmla="*/ 703 w 760"/>
                <a:gd name="T23" fmla="*/ 115 h 115"/>
                <a:gd name="T24" fmla="*/ 57 w 760"/>
                <a:gd name="T25" fmla="*/ 115 h 115"/>
                <a:gd name="T26" fmla="*/ 38 w 760"/>
                <a:gd name="T27" fmla="*/ 111 h 115"/>
                <a:gd name="T28" fmla="*/ 23 w 760"/>
                <a:gd name="T29" fmla="*/ 103 h 115"/>
                <a:gd name="T30" fmla="*/ 11 w 760"/>
                <a:gd name="T31" fmla="*/ 92 h 115"/>
                <a:gd name="T32" fmla="*/ 3 w 760"/>
                <a:gd name="T33" fmla="*/ 76 h 115"/>
                <a:gd name="T34" fmla="*/ 0 w 760"/>
                <a:gd name="T35" fmla="*/ 58 h 115"/>
                <a:gd name="T36" fmla="*/ 3 w 760"/>
                <a:gd name="T37" fmla="*/ 39 h 115"/>
                <a:gd name="T38" fmla="*/ 11 w 760"/>
                <a:gd name="T39" fmla="*/ 24 h 115"/>
                <a:gd name="T40" fmla="*/ 23 w 760"/>
                <a:gd name="T41" fmla="*/ 12 h 115"/>
                <a:gd name="T42" fmla="*/ 38 w 760"/>
                <a:gd name="T43" fmla="*/ 3 h 115"/>
                <a:gd name="T44" fmla="*/ 57 w 760"/>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0" h="115">
                  <a:moveTo>
                    <a:pt x="57" y="0"/>
                  </a:moveTo>
                  <a:lnTo>
                    <a:pt x="703" y="0"/>
                  </a:lnTo>
                  <a:lnTo>
                    <a:pt x="722" y="3"/>
                  </a:lnTo>
                  <a:lnTo>
                    <a:pt x="737" y="12"/>
                  </a:lnTo>
                  <a:lnTo>
                    <a:pt x="749" y="24"/>
                  </a:lnTo>
                  <a:lnTo>
                    <a:pt x="757" y="39"/>
                  </a:lnTo>
                  <a:lnTo>
                    <a:pt x="760" y="58"/>
                  </a:lnTo>
                  <a:lnTo>
                    <a:pt x="757" y="76"/>
                  </a:lnTo>
                  <a:lnTo>
                    <a:pt x="749" y="92"/>
                  </a:lnTo>
                  <a:lnTo>
                    <a:pt x="737" y="103"/>
                  </a:lnTo>
                  <a:lnTo>
                    <a:pt x="722" y="111"/>
                  </a:lnTo>
                  <a:lnTo>
                    <a:pt x="703" y="115"/>
                  </a:lnTo>
                  <a:lnTo>
                    <a:pt x="57" y="115"/>
                  </a:lnTo>
                  <a:lnTo>
                    <a:pt x="38" y="111"/>
                  </a:lnTo>
                  <a:lnTo>
                    <a:pt x="23" y="103"/>
                  </a:lnTo>
                  <a:lnTo>
                    <a:pt x="11" y="92"/>
                  </a:lnTo>
                  <a:lnTo>
                    <a:pt x="3" y="76"/>
                  </a:lnTo>
                  <a:lnTo>
                    <a:pt x="0" y="58"/>
                  </a:lnTo>
                  <a:lnTo>
                    <a:pt x="3" y="39"/>
                  </a:lnTo>
                  <a:lnTo>
                    <a:pt x="11" y="24"/>
                  </a:lnTo>
                  <a:lnTo>
                    <a:pt x="23" y="12"/>
                  </a:lnTo>
                  <a:lnTo>
                    <a:pt x="38" y="3"/>
                  </a:lnTo>
                  <a:lnTo>
                    <a:pt x="57" y="0"/>
                  </a:lnTo>
                  <a:close/>
                </a:path>
              </a:pathLst>
            </a:custGeom>
            <a:solidFill>
              <a:schemeClr val="bg2">
                <a:lumMod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9" name="Freeform 49">
              <a:extLst>
                <a:ext uri="{FF2B5EF4-FFF2-40B4-BE49-F238E27FC236}">
                  <a16:creationId xmlns:a16="http://schemas.microsoft.com/office/drawing/2014/main" id="{ED1B935A-AD32-7F88-AE8C-4A3282098332}"/>
                </a:ext>
              </a:extLst>
            </p:cNvPr>
            <p:cNvSpPr>
              <a:spLocks/>
            </p:cNvSpPr>
            <p:nvPr/>
          </p:nvSpPr>
          <p:spPr bwMode="auto">
            <a:xfrm>
              <a:off x="5492750" y="5470525"/>
              <a:ext cx="1206500" cy="179388"/>
            </a:xfrm>
            <a:custGeom>
              <a:avLst/>
              <a:gdLst>
                <a:gd name="T0" fmla="*/ 57 w 760"/>
                <a:gd name="T1" fmla="*/ 0 h 113"/>
                <a:gd name="T2" fmla="*/ 703 w 760"/>
                <a:gd name="T3" fmla="*/ 0 h 113"/>
                <a:gd name="T4" fmla="*/ 722 w 760"/>
                <a:gd name="T5" fmla="*/ 2 h 113"/>
                <a:gd name="T6" fmla="*/ 737 w 760"/>
                <a:gd name="T7" fmla="*/ 10 h 113"/>
                <a:gd name="T8" fmla="*/ 749 w 760"/>
                <a:gd name="T9" fmla="*/ 23 h 113"/>
                <a:gd name="T10" fmla="*/ 757 w 760"/>
                <a:gd name="T11" fmla="*/ 39 h 113"/>
                <a:gd name="T12" fmla="*/ 760 w 760"/>
                <a:gd name="T13" fmla="*/ 57 h 113"/>
                <a:gd name="T14" fmla="*/ 757 w 760"/>
                <a:gd name="T15" fmla="*/ 74 h 113"/>
                <a:gd name="T16" fmla="*/ 749 w 760"/>
                <a:gd name="T17" fmla="*/ 90 h 113"/>
                <a:gd name="T18" fmla="*/ 737 w 760"/>
                <a:gd name="T19" fmla="*/ 103 h 113"/>
                <a:gd name="T20" fmla="*/ 722 w 760"/>
                <a:gd name="T21" fmla="*/ 111 h 113"/>
                <a:gd name="T22" fmla="*/ 703 w 760"/>
                <a:gd name="T23" fmla="*/ 113 h 113"/>
                <a:gd name="T24" fmla="*/ 57 w 760"/>
                <a:gd name="T25" fmla="*/ 113 h 113"/>
                <a:gd name="T26" fmla="*/ 38 w 760"/>
                <a:gd name="T27" fmla="*/ 111 h 113"/>
                <a:gd name="T28" fmla="*/ 23 w 760"/>
                <a:gd name="T29" fmla="*/ 103 h 113"/>
                <a:gd name="T30" fmla="*/ 11 w 760"/>
                <a:gd name="T31" fmla="*/ 90 h 113"/>
                <a:gd name="T32" fmla="*/ 3 w 760"/>
                <a:gd name="T33" fmla="*/ 74 h 113"/>
                <a:gd name="T34" fmla="*/ 0 w 760"/>
                <a:gd name="T35" fmla="*/ 57 h 113"/>
                <a:gd name="T36" fmla="*/ 3 w 760"/>
                <a:gd name="T37" fmla="*/ 39 h 113"/>
                <a:gd name="T38" fmla="*/ 11 w 760"/>
                <a:gd name="T39" fmla="*/ 23 h 113"/>
                <a:gd name="T40" fmla="*/ 23 w 760"/>
                <a:gd name="T41" fmla="*/ 10 h 113"/>
                <a:gd name="T42" fmla="*/ 38 w 760"/>
                <a:gd name="T43" fmla="*/ 2 h 113"/>
                <a:gd name="T44" fmla="*/ 57 w 760"/>
                <a:gd name="T4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0" h="113">
                  <a:moveTo>
                    <a:pt x="57" y="0"/>
                  </a:moveTo>
                  <a:lnTo>
                    <a:pt x="703" y="0"/>
                  </a:lnTo>
                  <a:lnTo>
                    <a:pt x="722" y="2"/>
                  </a:lnTo>
                  <a:lnTo>
                    <a:pt x="737" y="10"/>
                  </a:lnTo>
                  <a:lnTo>
                    <a:pt x="749" y="23"/>
                  </a:lnTo>
                  <a:lnTo>
                    <a:pt x="757" y="39"/>
                  </a:lnTo>
                  <a:lnTo>
                    <a:pt x="760" y="57"/>
                  </a:lnTo>
                  <a:lnTo>
                    <a:pt x="757" y="74"/>
                  </a:lnTo>
                  <a:lnTo>
                    <a:pt x="749" y="90"/>
                  </a:lnTo>
                  <a:lnTo>
                    <a:pt x="737" y="103"/>
                  </a:lnTo>
                  <a:lnTo>
                    <a:pt x="722" y="111"/>
                  </a:lnTo>
                  <a:lnTo>
                    <a:pt x="703" y="113"/>
                  </a:lnTo>
                  <a:lnTo>
                    <a:pt x="57" y="113"/>
                  </a:lnTo>
                  <a:lnTo>
                    <a:pt x="38" y="111"/>
                  </a:lnTo>
                  <a:lnTo>
                    <a:pt x="23" y="103"/>
                  </a:lnTo>
                  <a:lnTo>
                    <a:pt x="11" y="90"/>
                  </a:lnTo>
                  <a:lnTo>
                    <a:pt x="3" y="74"/>
                  </a:lnTo>
                  <a:lnTo>
                    <a:pt x="0" y="57"/>
                  </a:lnTo>
                  <a:lnTo>
                    <a:pt x="3" y="39"/>
                  </a:lnTo>
                  <a:lnTo>
                    <a:pt x="11" y="23"/>
                  </a:lnTo>
                  <a:lnTo>
                    <a:pt x="23" y="10"/>
                  </a:lnTo>
                  <a:lnTo>
                    <a:pt x="38" y="2"/>
                  </a:lnTo>
                  <a:lnTo>
                    <a:pt x="57" y="0"/>
                  </a:lnTo>
                  <a:close/>
                </a:path>
              </a:pathLst>
            </a:custGeom>
            <a:solidFill>
              <a:schemeClr val="bg2">
                <a:lumMod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0" name="Freeform 50">
              <a:extLst>
                <a:ext uri="{FF2B5EF4-FFF2-40B4-BE49-F238E27FC236}">
                  <a16:creationId xmlns:a16="http://schemas.microsoft.com/office/drawing/2014/main" id="{870FE4FA-398B-9095-06CA-E55F8B8F241E}"/>
                </a:ext>
              </a:extLst>
            </p:cNvPr>
            <p:cNvSpPr>
              <a:spLocks/>
            </p:cNvSpPr>
            <p:nvPr/>
          </p:nvSpPr>
          <p:spPr bwMode="auto">
            <a:xfrm>
              <a:off x="5646738" y="5715000"/>
              <a:ext cx="879475" cy="180975"/>
            </a:xfrm>
            <a:custGeom>
              <a:avLst/>
              <a:gdLst>
                <a:gd name="T0" fmla="*/ 58 w 554"/>
                <a:gd name="T1" fmla="*/ 0 h 114"/>
                <a:gd name="T2" fmla="*/ 496 w 554"/>
                <a:gd name="T3" fmla="*/ 0 h 114"/>
                <a:gd name="T4" fmla="*/ 515 w 554"/>
                <a:gd name="T5" fmla="*/ 3 h 114"/>
                <a:gd name="T6" fmla="*/ 530 w 554"/>
                <a:gd name="T7" fmla="*/ 10 h 114"/>
                <a:gd name="T8" fmla="*/ 542 w 554"/>
                <a:gd name="T9" fmla="*/ 24 h 114"/>
                <a:gd name="T10" fmla="*/ 550 w 554"/>
                <a:gd name="T11" fmla="*/ 39 h 114"/>
                <a:gd name="T12" fmla="*/ 554 w 554"/>
                <a:gd name="T13" fmla="*/ 56 h 114"/>
                <a:gd name="T14" fmla="*/ 550 w 554"/>
                <a:gd name="T15" fmla="*/ 75 h 114"/>
                <a:gd name="T16" fmla="*/ 542 w 554"/>
                <a:gd name="T17" fmla="*/ 90 h 114"/>
                <a:gd name="T18" fmla="*/ 530 w 554"/>
                <a:gd name="T19" fmla="*/ 103 h 114"/>
                <a:gd name="T20" fmla="*/ 515 w 554"/>
                <a:gd name="T21" fmla="*/ 111 h 114"/>
                <a:gd name="T22" fmla="*/ 496 w 554"/>
                <a:gd name="T23" fmla="*/ 114 h 114"/>
                <a:gd name="T24" fmla="*/ 58 w 554"/>
                <a:gd name="T25" fmla="*/ 114 h 114"/>
                <a:gd name="T26" fmla="*/ 40 w 554"/>
                <a:gd name="T27" fmla="*/ 111 h 114"/>
                <a:gd name="T28" fmla="*/ 24 w 554"/>
                <a:gd name="T29" fmla="*/ 103 h 114"/>
                <a:gd name="T30" fmla="*/ 11 w 554"/>
                <a:gd name="T31" fmla="*/ 90 h 114"/>
                <a:gd name="T32" fmla="*/ 3 w 554"/>
                <a:gd name="T33" fmla="*/ 75 h 114"/>
                <a:gd name="T34" fmla="*/ 0 w 554"/>
                <a:gd name="T35" fmla="*/ 56 h 114"/>
                <a:gd name="T36" fmla="*/ 3 w 554"/>
                <a:gd name="T37" fmla="*/ 39 h 114"/>
                <a:gd name="T38" fmla="*/ 11 w 554"/>
                <a:gd name="T39" fmla="*/ 24 h 114"/>
                <a:gd name="T40" fmla="*/ 24 w 554"/>
                <a:gd name="T41" fmla="*/ 10 h 114"/>
                <a:gd name="T42" fmla="*/ 40 w 554"/>
                <a:gd name="T43" fmla="*/ 3 h 114"/>
                <a:gd name="T44" fmla="*/ 58 w 554"/>
                <a:gd name="T4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4" h="114">
                  <a:moveTo>
                    <a:pt x="58" y="0"/>
                  </a:moveTo>
                  <a:lnTo>
                    <a:pt x="496" y="0"/>
                  </a:lnTo>
                  <a:lnTo>
                    <a:pt x="515" y="3"/>
                  </a:lnTo>
                  <a:lnTo>
                    <a:pt x="530" y="10"/>
                  </a:lnTo>
                  <a:lnTo>
                    <a:pt x="542" y="24"/>
                  </a:lnTo>
                  <a:lnTo>
                    <a:pt x="550" y="39"/>
                  </a:lnTo>
                  <a:lnTo>
                    <a:pt x="554" y="56"/>
                  </a:lnTo>
                  <a:lnTo>
                    <a:pt x="550" y="75"/>
                  </a:lnTo>
                  <a:lnTo>
                    <a:pt x="542" y="90"/>
                  </a:lnTo>
                  <a:lnTo>
                    <a:pt x="530" y="103"/>
                  </a:lnTo>
                  <a:lnTo>
                    <a:pt x="515" y="111"/>
                  </a:lnTo>
                  <a:lnTo>
                    <a:pt x="496" y="114"/>
                  </a:lnTo>
                  <a:lnTo>
                    <a:pt x="58" y="114"/>
                  </a:lnTo>
                  <a:lnTo>
                    <a:pt x="40" y="111"/>
                  </a:lnTo>
                  <a:lnTo>
                    <a:pt x="24" y="103"/>
                  </a:lnTo>
                  <a:lnTo>
                    <a:pt x="11" y="90"/>
                  </a:lnTo>
                  <a:lnTo>
                    <a:pt x="3" y="75"/>
                  </a:lnTo>
                  <a:lnTo>
                    <a:pt x="0" y="56"/>
                  </a:lnTo>
                  <a:lnTo>
                    <a:pt x="3" y="39"/>
                  </a:lnTo>
                  <a:lnTo>
                    <a:pt x="11" y="24"/>
                  </a:lnTo>
                  <a:lnTo>
                    <a:pt x="24" y="10"/>
                  </a:lnTo>
                  <a:lnTo>
                    <a:pt x="40" y="3"/>
                  </a:lnTo>
                  <a:lnTo>
                    <a:pt x="58" y="0"/>
                  </a:lnTo>
                  <a:close/>
                </a:path>
              </a:pathLst>
            </a:custGeom>
            <a:solidFill>
              <a:schemeClr val="bg2">
                <a:lumMod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grpSp>
      <p:sp>
        <p:nvSpPr>
          <p:cNvPr id="21" name="文本框 20">
            <a:extLst>
              <a:ext uri="{FF2B5EF4-FFF2-40B4-BE49-F238E27FC236}">
                <a16:creationId xmlns:a16="http://schemas.microsoft.com/office/drawing/2014/main" id="{0678FF64-E853-06F5-353F-35754BCFDBB9}"/>
              </a:ext>
            </a:extLst>
          </p:cNvPr>
          <p:cNvSpPr txBox="1"/>
          <p:nvPr/>
        </p:nvSpPr>
        <p:spPr>
          <a:xfrm>
            <a:off x="560346" y="1486064"/>
            <a:ext cx="615553" cy="3187700"/>
          </a:xfrm>
          <a:prstGeom prst="rect">
            <a:avLst/>
          </a:prstGeom>
          <a:noFill/>
        </p:spPr>
        <p:txBody>
          <a:bodyPr vert="eaVert" wrap="square" rtlCol="0">
            <a:spAutoFit/>
          </a:bodyPr>
          <a:lstStyle/>
          <a:p>
            <a:r>
              <a:rPr lang="zh-CN" altLang="en-US" sz="2800" b="0" kern="1200" spc="300" dirty="0">
                <a:latin typeface="仓耳今楷05-6763 W05" panose="02020400000000000000" pitchFamily="18" charset="-122"/>
                <a:ea typeface="仓耳今楷05-6763 W05" panose="02020400000000000000" pitchFamily="18" charset="-122"/>
                <a:cs typeface="+mn-cs"/>
              </a:rPr>
              <a:t>功 能 测 试</a:t>
            </a:r>
            <a:endParaRPr lang="zh-CN" altLang="en-US" sz="2800" dirty="0"/>
          </a:p>
        </p:txBody>
      </p:sp>
    </p:spTree>
    <p:extLst>
      <p:ext uri="{BB962C8B-B14F-4D97-AF65-F5344CB8AC3E}">
        <p14:creationId xmlns:p14="http://schemas.microsoft.com/office/powerpoint/2010/main" val="826121006"/>
      </p:ext>
    </p:extLst>
  </p:cSld>
  <p:clrMapOvr>
    <a:masterClrMapping/>
  </p:clrMapOvr>
  <mc:AlternateContent xmlns:mc="http://schemas.openxmlformats.org/markup-compatibility/2006" xmlns:p14="http://schemas.microsoft.com/office/powerpoint/2010/main">
    <mc:Choice Requires="p14">
      <p:transition spd="slow" p14:dur="17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childTnLst>
                          </p:cTn>
                        </p:par>
                        <p:par>
                          <p:cTn id="8" fill="hold">
                            <p:stCondLst>
                              <p:cond delay="750"/>
                            </p:stCondLst>
                            <p:childTnLst>
                              <p:par>
                                <p:cTn id="9" presetID="22" presetClass="entr" presetSubtype="4"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750"/>
                                        <p:tgtEl>
                                          <p:spTgt spid="2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22" name="矩形 21">
            <a:extLst>
              <a:ext uri="{FF2B5EF4-FFF2-40B4-BE49-F238E27FC236}">
                <a16:creationId xmlns:a16="http://schemas.microsoft.com/office/drawing/2014/main" id="{B0B50B36-A1F9-6294-D207-B1C3D4CF50D9}"/>
              </a:ext>
            </a:extLst>
          </p:cNvPr>
          <p:cNvSpPr/>
          <p:nvPr/>
        </p:nvSpPr>
        <p:spPr>
          <a:xfrm>
            <a:off x="593586" y="660161"/>
            <a:ext cx="590147" cy="3822940"/>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nvGrpSpPr>
          <p:cNvPr id="11" name="Group 1">
            <a:extLst>
              <a:ext uri="{FF2B5EF4-FFF2-40B4-BE49-F238E27FC236}">
                <a16:creationId xmlns:a16="http://schemas.microsoft.com/office/drawing/2014/main" id="{D17B7EAF-A423-2608-C666-C5A038442687}"/>
              </a:ext>
            </a:extLst>
          </p:cNvPr>
          <p:cNvGrpSpPr/>
          <p:nvPr/>
        </p:nvGrpSpPr>
        <p:grpSpPr>
          <a:xfrm>
            <a:off x="585752" y="277652"/>
            <a:ext cx="597982" cy="928848"/>
            <a:chOff x="4764088" y="1755775"/>
            <a:chExt cx="2665413" cy="4140200"/>
          </a:xfrm>
          <a:effectLst>
            <a:outerShdw blurRad="254000" dist="63500" dir="2700000" algn="tl" rotWithShape="0">
              <a:prstClr val="black">
                <a:alpha val="30000"/>
              </a:prstClr>
            </a:outerShdw>
          </a:effectLst>
        </p:grpSpPr>
        <p:sp>
          <p:nvSpPr>
            <p:cNvPr id="12" name="Freeform 42">
              <a:extLst>
                <a:ext uri="{FF2B5EF4-FFF2-40B4-BE49-F238E27FC236}">
                  <a16:creationId xmlns:a16="http://schemas.microsoft.com/office/drawing/2014/main" id="{6CEC8A96-6520-5C69-6487-5D9AC9496423}"/>
                </a:ext>
              </a:extLst>
            </p:cNvPr>
            <p:cNvSpPr>
              <a:spLocks/>
            </p:cNvSpPr>
            <p:nvPr/>
          </p:nvSpPr>
          <p:spPr bwMode="auto">
            <a:xfrm>
              <a:off x="4799013" y="1755775"/>
              <a:ext cx="1238250" cy="1028700"/>
            </a:xfrm>
            <a:custGeom>
              <a:avLst/>
              <a:gdLst>
                <a:gd name="T0" fmla="*/ 780 w 780"/>
                <a:gd name="T1" fmla="*/ 0 h 648"/>
                <a:gd name="T2" fmla="*/ 780 w 780"/>
                <a:gd name="T3" fmla="*/ 648 h 648"/>
                <a:gd name="T4" fmla="*/ 0 w 780"/>
                <a:gd name="T5" fmla="*/ 648 h 648"/>
                <a:gd name="T6" fmla="*/ 21 w 780"/>
                <a:gd name="T7" fmla="*/ 574 h 648"/>
                <a:gd name="T8" fmla="*/ 50 w 780"/>
                <a:gd name="T9" fmla="*/ 500 h 648"/>
                <a:gd name="T10" fmla="*/ 84 w 780"/>
                <a:gd name="T11" fmla="*/ 432 h 648"/>
                <a:gd name="T12" fmla="*/ 126 w 780"/>
                <a:gd name="T13" fmla="*/ 367 h 648"/>
                <a:gd name="T14" fmla="*/ 172 w 780"/>
                <a:gd name="T15" fmla="*/ 305 h 648"/>
                <a:gd name="T16" fmla="*/ 223 w 780"/>
                <a:gd name="T17" fmla="*/ 248 h 648"/>
                <a:gd name="T18" fmla="*/ 280 w 780"/>
                <a:gd name="T19" fmla="*/ 197 h 648"/>
                <a:gd name="T20" fmla="*/ 340 w 780"/>
                <a:gd name="T21" fmla="*/ 149 h 648"/>
                <a:gd name="T22" fmla="*/ 406 w 780"/>
                <a:gd name="T23" fmla="*/ 109 h 648"/>
                <a:gd name="T24" fmla="*/ 475 w 780"/>
                <a:gd name="T25" fmla="*/ 73 h 648"/>
                <a:gd name="T26" fmla="*/ 547 w 780"/>
                <a:gd name="T27" fmla="*/ 45 h 648"/>
                <a:gd name="T28" fmla="*/ 622 w 780"/>
                <a:gd name="T29" fmla="*/ 22 h 648"/>
                <a:gd name="T30" fmla="*/ 700 w 780"/>
                <a:gd name="T31" fmla="*/ 8 h 648"/>
                <a:gd name="T32" fmla="*/ 780 w 780"/>
                <a:gd name="T33" fmla="*/ 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648">
                  <a:moveTo>
                    <a:pt x="780" y="0"/>
                  </a:moveTo>
                  <a:lnTo>
                    <a:pt x="780" y="648"/>
                  </a:lnTo>
                  <a:lnTo>
                    <a:pt x="0" y="648"/>
                  </a:lnTo>
                  <a:lnTo>
                    <a:pt x="21" y="574"/>
                  </a:lnTo>
                  <a:lnTo>
                    <a:pt x="50" y="500"/>
                  </a:lnTo>
                  <a:lnTo>
                    <a:pt x="84" y="432"/>
                  </a:lnTo>
                  <a:lnTo>
                    <a:pt x="126" y="367"/>
                  </a:lnTo>
                  <a:lnTo>
                    <a:pt x="172" y="305"/>
                  </a:lnTo>
                  <a:lnTo>
                    <a:pt x="223" y="248"/>
                  </a:lnTo>
                  <a:lnTo>
                    <a:pt x="280" y="197"/>
                  </a:lnTo>
                  <a:lnTo>
                    <a:pt x="340" y="149"/>
                  </a:lnTo>
                  <a:lnTo>
                    <a:pt x="406" y="109"/>
                  </a:lnTo>
                  <a:lnTo>
                    <a:pt x="475" y="73"/>
                  </a:lnTo>
                  <a:lnTo>
                    <a:pt x="547" y="45"/>
                  </a:lnTo>
                  <a:lnTo>
                    <a:pt x="622" y="22"/>
                  </a:lnTo>
                  <a:lnTo>
                    <a:pt x="700" y="8"/>
                  </a:lnTo>
                  <a:lnTo>
                    <a:pt x="780" y="0"/>
                  </a:lnTo>
                  <a:close/>
                </a:path>
              </a:pathLst>
            </a:custGeom>
            <a:solidFill>
              <a:srgbClr val="FBD77F"/>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3" name="Freeform 43">
              <a:extLst>
                <a:ext uri="{FF2B5EF4-FFF2-40B4-BE49-F238E27FC236}">
                  <a16:creationId xmlns:a16="http://schemas.microsoft.com/office/drawing/2014/main" id="{19C49F6A-61AD-0CB1-F859-4A88E06CE3D0}"/>
                </a:ext>
              </a:extLst>
            </p:cNvPr>
            <p:cNvSpPr>
              <a:spLocks/>
            </p:cNvSpPr>
            <p:nvPr/>
          </p:nvSpPr>
          <p:spPr bwMode="auto">
            <a:xfrm>
              <a:off x="4764088" y="2898775"/>
              <a:ext cx="1273175" cy="1123950"/>
            </a:xfrm>
            <a:custGeom>
              <a:avLst/>
              <a:gdLst>
                <a:gd name="T0" fmla="*/ 8 w 802"/>
                <a:gd name="T1" fmla="*/ 0 h 708"/>
                <a:gd name="T2" fmla="*/ 802 w 802"/>
                <a:gd name="T3" fmla="*/ 0 h 708"/>
                <a:gd name="T4" fmla="*/ 802 w 802"/>
                <a:gd name="T5" fmla="*/ 708 h 708"/>
                <a:gd name="T6" fmla="*/ 239 w 802"/>
                <a:gd name="T7" fmla="*/ 708 h 708"/>
                <a:gd name="T8" fmla="*/ 239 w 802"/>
                <a:gd name="T9" fmla="*/ 707 h 708"/>
                <a:gd name="T10" fmla="*/ 187 w 802"/>
                <a:gd name="T11" fmla="*/ 649 h 708"/>
                <a:gd name="T12" fmla="*/ 141 w 802"/>
                <a:gd name="T13" fmla="*/ 587 h 708"/>
                <a:gd name="T14" fmla="*/ 101 w 802"/>
                <a:gd name="T15" fmla="*/ 520 h 708"/>
                <a:gd name="T16" fmla="*/ 67 w 802"/>
                <a:gd name="T17" fmla="*/ 449 h 708"/>
                <a:gd name="T18" fmla="*/ 39 w 802"/>
                <a:gd name="T19" fmla="*/ 375 h 708"/>
                <a:gd name="T20" fmla="*/ 18 w 802"/>
                <a:gd name="T21" fmla="*/ 297 h 708"/>
                <a:gd name="T22" fmla="*/ 5 w 802"/>
                <a:gd name="T23" fmla="*/ 217 h 708"/>
                <a:gd name="T24" fmla="*/ 0 w 802"/>
                <a:gd name="T25" fmla="*/ 135 h 708"/>
                <a:gd name="T26" fmla="*/ 1 w 802"/>
                <a:gd name="T27" fmla="*/ 67 h 708"/>
                <a:gd name="T28" fmla="*/ 8 w 802"/>
                <a:gd name="T29"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708">
                  <a:moveTo>
                    <a:pt x="8" y="0"/>
                  </a:moveTo>
                  <a:lnTo>
                    <a:pt x="802" y="0"/>
                  </a:lnTo>
                  <a:lnTo>
                    <a:pt x="802" y="708"/>
                  </a:lnTo>
                  <a:lnTo>
                    <a:pt x="239" y="708"/>
                  </a:lnTo>
                  <a:lnTo>
                    <a:pt x="239" y="707"/>
                  </a:lnTo>
                  <a:lnTo>
                    <a:pt x="187" y="649"/>
                  </a:lnTo>
                  <a:lnTo>
                    <a:pt x="141" y="587"/>
                  </a:lnTo>
                  <a:lnTo>
                    <a:pt x="101" y="520"/>
                  </a:lnTo>
                  <a:lnTo>
                    <a:pt x="67" y="449"/>
                  </a:lnTo>
                  <a:lnTo>
                    <a:pt x="39" y="375"/>
                  </a:lnTo>
                  <a:lnTo>
                    <a:pt x="18" y="297"/>
                  </a:lnTo>
                  <a:lnTo>
                    <a:pt x="5" y="217"/>
                  </a:lnTo>
                  <a:lnTo>
                    <a:pt x="0" y="135"/>
                  </a:lnTo>
                  <a:lnTo>
                    <a:pt x="1" y="67"/>
                  </a:lnTo>
                  <a:lnTo>
                    <a:pt x="8" y="0"/>
                  </a:lnTo>
                  <a:close/>
                </a:path>
              </a:pathLst>
            </a:custGeom>
            <a:solidFill>
              <a:srgbClr val="FBD77F"/>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4" name="Freeform 44">
              <a:extLst>
                <a:ext uri="{FF2B5EF4-FFF2-40B4-BE49-F238E27FC236}">
                  <a16:creationId xmlns:a16="http://schemas.microsoft.com/office/drawing/2014/main" id="{4B956009-0A52-518D-BC8D-71BD3CA6A6D9}"/>
                </a:ext>
              </a:extLst>
            </p:cNvPr>
            <p:cNvSpPr>
              <a:spLocks/>
            </p:cNvSpPr>
            <p:nvPr/>
          </p:nvSpPr>
          <p:spPr bwMode="auto">
            <a:xfrm>
              <a:off x="5243513" y="4137025"/>
              <a:ext cx="793750" cy="1025525"/>
            </a:xfrm>
            <a:custGeom>
              <a:avLst/>
              <a:gdLst>
                <a:gd name="T0" fmla="*/ 0 w 500"/>
                <a:gd name="T1" fmla="*/ 0 h 646"/>
                <a:gd name="T2" fmla="*/ 500 w 500"/>
                <a:gd name="T3" fmla="*/ 0 h 646"/>
                <a:gd name="T4" fmla="*/ 500 w 500"/>
                <a:gd name="T5" fmla="*/ 646 h 646"/>
                <a:gd name="T6" fmla="*/ 223 w 500"/>
                <a:gd name="T7" fmla="*/ 646 h 646"/>
                <a:gd name="T8" fmla="*/ 202 w 500"/>
                <a:gd name="T9" fmla="*/ 642 h 646"/>
                <a:gd name="T10" fmla="*/ 184 w 500"/>
                <a:gd name="T11" fmla="*/ 633 h 646"/>
                <a:gd name="T12" fmla="*/ 170 w 500"/>
                <a:gd name="T13" fmla="*/ 618 h 646"/>
                <a:gd name="T14" fmla="*/ 161 w 500"/>
                <a:gd name="T15" fmla="*/ 601 h 646"/>
                <a:gd name="T16" fmla="*/ 157 w 500"/>
                <a:gd name="T17" fmla="*/ 580 h 646"/>
                <a:gd name="T18" fmla="*/ 157 w 500"/>
                <a:gd name="T19" fmla="*/ 459 h 646"/>
                <a:gd name="T20" fmla="*/ 155 w 500"/>
                <a:gd name="T21" fmla="*/ 388 h 646"/>
                <a:gd name="T22" fmla="*/ 144 w 500"/>
                <a:gd name="T23" fmla="*/ 319 h 646"/>
                <a:gd name="T24" fmla="*/ 127 w 500"/>
                <a:gd name="T25" fmla="*/ 249 h 646"/>
                <a:gd name="T26" fmla="*/ 105 w 500"/>
                <a:gd name="T27" fmla="*/ 184 h 646"/>
                <a:gd name="T28" fmla="*/ 76 w 500"/>
                <a:gd name="T29" fmla="*/ 120 h 646"/>
                <a:gd name="T30" fmla="*/ 41 w 500"/>
                <a:gd name="T31" fmla="*/ 58 h 646"/>
                <a:gd name="T32" fmla="*/ 0 w 500"/>
                <a:gd name="T33"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0" h="646">
                  <a:moveTo>
                    <a:pt x="0" y="0"/>
                  </a:moveTo>
                  <a:lnTo>
                    <a:pt x="500" y="0"/>
                  </a:lnTo>
                  <a:lnTo>
                    <a:pt x="500" y="646"/>
                  </a:lnTo>
                  <a:lnTo>
                    <a:pt x="223" y="646"/>
                  </a:lnTo>
                  <a:lnTo>
                    <a:pt x="202" y="642"/>
                  </a:lnTo>
                  <a:lnTo>
                    <a:pt x="184" y="633"/>
                  </a:lnTo>
                  <a:lnTo>
                    <a:pt x="170" y="618"/>
                  </a:lnTo>
                  <a:lnTo>
                    <a:pt x="161" y="601"/>
                  </a:lnTo>
                  <a:lnTo>
                    <a:pt x="157" y="580"/>
                  </a:lnTo>
                  <a:lnTo>
                    <a:pt x="157" y="459"/>
                  </a:lnTo>
                  <a:lnTo>
                    <a:pt x="155" y="388"/>
                  </a:lnTo>
                  <a:lnTo>
                    <a:pt x="144" y="319"/>
                  </a:lnTo>
                  <a:lnTo>
                    <a:pt x="127" y="249"/>
                  </a:lnTo>
                  <a:lnTo>
                    <a:pt x="105" y="184"/>
                  </a:lnTo>
                  <a:lnTo>
                    <a:pt x="76" y="120"/>
                  </a:lnTo>
                  <a:lnTo>
                    <a:pt x="41" y="58"/>
                  </a:lnTo>
                  <a:lnTo>
                    <a:pt x="0" y="0"/>
                  </a:lnTo>
                  <a:close/>
                </a:path>
              </a:pathLst>
            </a:custGeom>
            <a:solidFill>
              <a:srgbClr val="FBD77F"/>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5" name="Freeform 45">
              <a:extLst>
                <a:ext uri="{FF2B5EF4-FFF2-40B4-BE49-F238E27FC236}">
                  <a16:creationId xmlns:a16="http://schemas.microsoft.com/office/drawing/2014/main" id="{6232EF7A-C2F3-DF67-B1F0-E745C9E09650}"/>
                </a:ext>
              </a:extLst>
            </p:cNvPr>
            <p:cNvSpPr>
              <a:spLocks/>
            </p:cNvSpPr>
            <p:nvPr/>
          </p:nvSpPr>
          <p:spPr bwMode="auto">
            <a:xfrm>
              <a:off x="6154738" y="1755775"/>
              <a:ext cx="1239838" cy="1028700"/>
            </a:xfrm>
            <a:custGeom>
              <a:avLst/>
              <a:gdLst>
                <a:gd name="T0" fmla="*/ 0 w 781"/>
                <a:gd name="T1" fmla="*/ 0 h 648"/>
                <a:gd name="T2" fmla="*/ 80 w 781"/>
                <a:gd name="T3" fmla="*/ 8 h 648"/>
                <a:gd name="T4" fmla="*/ 158 w 781"/>
                <a:gd name="T5" fmla="*/ 22 h 648"/>
                <a:gd name="T6" fmla="*/ 234 w 781"/>
                <a:gd name="T7" fmla="*/ 45 h 648"/>
                <a:gd name="T8" fmla="*/ 306 w 781"/>
                <a:gd name="T9" fmla="*/ 72 h 648"/>
                <a:gd name="T10" fmla="*/ 375 w 781"/>
                <a:gd name="T11" fmla="*/ 108 h 648"/>
                <a:gd name="T12" fmla="*/ 441 w 781"/>
                <a:gd name="T13" fmla="*/ 148 h 648"/>
                <a:gd name="T14" fmla="*/ 502 w 781"/>
                <a:gd name="T15" fmla="*/ 195 h 648"/>
                <a:gd name="T16" fmla="*/ 559 w 781"/>
                <a:gd name="T17" fmla="*/ 246 h 648"/>
                <a:gd name="T18" fmla="*/ 610 w 781"/>
                <a:gd name="T19" fmla="*/ 304 h 648"/>
                <a:gd name="T20" fmla="*/ 657 w 781"/>
                <a:gd name="T21" fmla="*/ 365 h 648"/>
                <a:gd name="T22" fmla="*/ 697 w 781"/>
                <a:gd name="T23" fmla="*/ 431 h 648"/>
                <a:gd name="T24" fmla="*/ 731 w 781"/>
                <a:gd name="T25" fmla="*/ 500 h 648"/>
                <a:gd name="T26" fmla="*/ 760 w 781"/>
                <a:gd name="T27" fmla="*/ 572 h 648"/>
                <a:gd name="T28" fmla="*/ 781 w 781"/>
                <a:gd name="T29" fmla="*/ 648 h 648"/>
                <a:gd name="T30" fmla="*/ 0 w 781"/>
                <a:gd name="T31" fmla="*/ 648 h 648"/>
                <a:gd name="T32" fmla="*/ 0 w 781"/>
                <a:gd name="T33" fmla="*/ 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1" h="648">
                  <a:moveTo>
                    <a:pt x="0" y="0"/>
                  </a:moveTo>
                  <a:lnTo>
                    <a:pt x="80" y="8"/>
                  </a:lnTo>
                  <a:lnTo>
                    <a:pt x="158" y="22"/>
                  </a:lnTo>
                  <a:lnTo>
                    <a:pt x="234" y="45"/>
                  </a:lnTo>
                  <a:lnTo>
                    <a:pt x="306" y="72"/>
                  </a:lnTo>
                  <a:lnTo>
                    <a:pt x="375" y="108"/>
                  </a:lnTo>
                  <a:lnTo>
                    <a:pt x="441" y="148"/>
                  </a:lnTo>
                  <a:lnTo>
                    <a:pt x="502" y="195"/>
                  </a:lnTo>
                  <a:lnTo>
                    <a:pt x="559" y="246"/>
                  </a:lnTo>
                  <a:lnTo>
                    <a:pt x="610" y="304"/>
                  </a:lnTo>
                  <a:lnTo>
                    <a:pt x="657" y="365"/>
                  </a:lnTo>
                  <a:lnTo>
                    <a:pt x="697" y="431"/>
                  </a:lnTo>
                  <a:lnTo>
                    <a:pt x="731" y="500"/>
                  </a:lnTo>
                  <a:lnTo>
                    <a:pt x="760" y="572"/>
                  </a:lnTo>
                  <a:lnTo>
                    <a:pt x="781" y="648"/>
                  </a:lnTo>
                  <a:lnTo>
                    <a:pt x="0" y="648"/>
                  </a:lnTo>
                  <a:lnTo>
                    <a:pt x="0" y="0"/>
                  </a:lnTo>
                  <a:close/>
                </a:path>
              </a:pathLst>
            </a:custGeom>
            <a:solidFill>
              <a:srgbClr val="C4D7D3"/>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6" name="Freeform 46">
              <a:extLst>
                <a:ext uri="{FF2B5EF4-FFF2-40B4-BE49-F238E27FC236}">
                  <a16:creationId xmlns:a16="http://schemas.microsoft.com/office/drawing/2014/main" id="{62560244-5C50-6038-BD1E-94C276B81CE8}"/>
                </a:ext>
              </a:extLst>
            </p:cNvPr>
            <p:cNvSpPr>
              <a:spLocks/>
            </p:cNvSpPr>
            <p:nvPr/>
          </p:nvSpPr>
          <p:spPr bwMode="auto">
            <a:xfrm>
              <a:off x="6154738" y="4137025"/>
              <a:ext cx="793750" cy="1025525"/>
            </a:xfrm>
            <a:custGeom>
              <a:avLst/>
              <a:gdLst>
                <a:gd name="T0" fmla="*/ 0 w 500"/>
                <a:gd name="T1" fmla="*/ 0 h 646"/>
                <a:gd name="T2" fmla="*/ 500 w 500"/>
                <a:gd name="T3" fmla="*/ 0 h 646"/>
                <a:gd name="T4" fmla="*/ 459 w 500"/>
                <a:gd name="T5" fmla="*/ 59 h 646"/>
                <a:gd name="T6" fmla="*/ 425 w 500"/>
                <a:gd name="T7" fmla="*/ 121 h 646"/>
                <a:gd name="T8" fmla="*/ 395 w 500"/>
                <a:gd name="T9" fmla="*/ 186 h 646"/>
                <a:gd name="T10" fmla="*/ 373 w 500"/>
                <a:gd name="T11" fmla="*/ 253 h 646"/>
                <a:gd name="T12" fmla="*/ 356 w 500"/>
                <a:gd name="T13" fmla="*/ 322 h 646"/>
                <a:gd name="T14" fmla="*/ 345 w 500"/>
                <a:gd name="T15" fmla="*/ 392 h 646"/>
                <a:gd name="T16" fmla="*/ 343 w 500"/>
                <a:gd name="T17" fmla="*/ 464 h 646"/>
                <a:gd name="T18" fmla="*/ 343 w 500"/>
                <a:gd name="T19" fmla="*/ 580 h 646"/>
                <a:gd name="T20" fmla="*/ 339 w 500"/>
                <a:gd name="T21" fmla="*/ 601 h 646"/>
                <a:gd name="T22" fmla="*/ 330 w 500"/>
                <a:gd name="T23" fmla="*/ 618 h 646"/>
                <a:gd name="T24" fmla="*/ 316 w 500"/>
                <a:gd name="T25" fmla="*/ 633 h 646"/>
                <a:gd name="T26" fmla="*/ 298 w 500"/>
                <a:gd name="T27" fmla="*/ 642 h 646"/>
                <a:gd name="T28" fmla="*/ 277 w 500"/>
                <a:gd name="T29" fmla="*/ 646 h 646"/>
                <a:gd name="T30" fmla="*/ 0 w 500"/>
                <a:gd name="T31" fmla="*/ 646 h 646"/>
                <a:gd name="T32" fmla="*/ 0 w 500"/>
                <a:gd name="T33"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0" h="646">
                  <a:moveTo>
                    <a:pt x="0" y="0"/>
                  </a:moveTo>
                  <a:lnTo>
                    <a:pt x="500" y="0"/>
                  </a:lnTo>
                  <a:lnTo>
                    <a:pt x="459" y="59"/>
                  </a:lnTo>
                  <a:lnTo>
                    <a:pt x="425" y="121"/>
                  </a:lnTo>
                  <a:lnTo>
                    <a:pt x="395" y="186"/>
                  </a:lnTo>
                  <a:lnTo>
                    <a:pt x="373" y="253"/>
                  </a:lnTo>
                  <a:lnTo>
                    <a:pt x="356" y="322"/>
                  </a:lnTo>
                  <a:lnTo>
                    <a:pt x="345" y="392"/>
                  </a:lnTo>
                  <a:lnTo>
                    <a:pt x="343" y="464"/>
                  </a:lnTo>
                  <a:lnTo>
                    <a:pt x="343" y="580"/>
                  </a:lnTo>
                  <a:lnTo>
                    <a:pt x="339" y="601"/>
                  </a:lnTo>
                  <a:lnTo>
                    <a:pt x="330" y="618"/>
                  </a:lnTo>
                  <a:lnTo>
                    <a:pt x="316" y="633"/>
                  </a:lnTo>
                  <a:lnTo>
                    <a:pt x="298" y="642"/>
                  </a:lnTo>
                  <a:lnTo>
                    <a:pt x="277" y="646"/>
                  </a:lnTo>
                  <a:lnTo>
                    <a:pt x="0" y="646"/>
                  </a:lnTo>
                  <a:lnTo>
                    <a:pt x="0" y="0"/>
                  </a:lnTo>
                  <a:close/>
                </a:path>
              </a:pathLst>
            </a:custGeom>
            <a:solidFill>
              <a:srgbClr val="C4D7D3"/>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7" name="Freeform 47">
              <a:extLst>
                <a:ext uri="{FF2B5EF4-FFF2-40B4-BE49-F238E27FC236}">
                  <a16:creationId xmlns:a16="http://schemas.microsoft.com/office/drawing/2014/main" id="{84963895-5180-2E77-A3B4-17234E978C6F}"/>
                </a:ext>
              </a:extLst>
            </p:cNvPr>
            <p:cNvSpPr>
              <a:spLocks/>
            </p:cNvSpPr>
            <p:nvPr/>
          </p:nvSpPr>
          <p:spPr bwMode="auto">
            <a:xfrm>
              <a:off x="6154738" y="2898775"/>
              <a:ext cx="1274763" cy="1123950"/>
            </a:xfrm>
            <a:custGeom>
              <a:avLst/>
              <a:gdLst>
                <a:gd name="T0" fmla="*/ 0 w 803"/>
                <a:gd name="T1" fmla="*/ 0 h 708"/>
                <a:gd name="T2" fmla="*/ 794 w 803"/>
                <a:gd name="T3" fmla="*/ 0 h 708"/>
                <a:gd name="T4" fmla="*/ 801 w 803"/>
                <a:gd name="T5" fmla="*/ 59 h 708"/>
                <a:gd name="T6" fmla="*/ 803 w 803"/>
                <a:gd name="T7" fmla="*/ 119 h 708"/>
                <a:gd name="T8" fmla="*/ 800 w 803"/>
                <a:gd name="T9" fmla="*/ 194 h 708"/>
                <a:gd name="T10" fmla="*/ 790 w 803"/>
                <a:gd name="T11" fmla="*/ 267 h 708"/>
                <a:gd name="T12" fmla="*/ 773 w 803"/>
                <a:gd name="T13" fmla="*/ 339 h 708"/>
                <a:gd name="T14" fmla="*/ 752 w 803"/>
                <a:gd name="T15" fmla="*/ 407 h 708"/>
                <a:gd name="T16" fmla="*/ 725 w 803"/>
                <a:gd name="T17" fmla="*/ 474 h 708"/>
                <a:gd name="T18" fmla="*/ 692 w 803"/>
                <a:gd name="T19" fmla="*/ 537 h 708"/>
                <a:gd name="T20" fmla="*/ 654 w 803"/>
                <a:gd name="T21" fmla="*/ 597 h 708"/>
                <a:gd name="T22" fmla="*/ 611 w 803"/>
                <a:gd name="T23" fmla="*/ 652 h 708"/>
                <a:gd name="T24" fmla="*/ 565 w 803"/>
                <a:gd name="T25" fmla="*/ 706 h 708"/>
                <a:gd name="T26" fmla="*/ 563 w 803"/>
                <a:gd name="T27" fmla="*/ 708 h 708"/>
                <a:gd name="T28" fmla="*/ 0 w 803"/>
                <a:gd name="T29" fmla="*/ 708 h 708"/>
                <a:gd name="T30" fmla="*/ 0 w 803"/>
                <a:gd name="T31"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3" h="708">
                  <a:moveTo>
                    <a:pt x="0" y="0"/>
                  </a:moveTo>
                  <a:lnTo>
                    <a:pt x="794" y="0"/>
                  </a:lnTo>
                  <a:lnTo>
                    <a:pt x="801" y="59"/>
                  </a:lnTo>
                  <a:lnTo>
                    <a:pt x="803" y="119"/>
                  </a:lnTo>
                  <a:lnTo>
                    <a:pt x="800" y="194"/>
                  </a:lnTo>
                  <a:lnTo>
                    <a:pt x="790" y="267"/>
                  </a:lnTo>
                  <a:lnTo>
                    <a:pt x="773" y="339"/>
                  </a:lnTo>
                  <a:lnTo>
                    <a:pt x="752" y="407"/>
                  </a:lnTo>
                  <a:lnTo>
                    <a:pt x="725" y="474"/>
                  </a:lnTo>
                  <a:lnTo>
                    <a:pt x="692" y="537"/>
                  </a:lnTo>
                  <a:lnTo>
                    <a:pt x="654" y="597"/>
                  </a:lnTo>
                  <a:lnTo>
                    <a:pt x="611" y="652"/>
                  </a:lnTo>
                  <a:lnTo>
                    <a:pt x="565" y="706"/>
                  </a:lnTo>
                  <a:lnTo>
                    <a:pt x="563" y="708"/>
                  </a:lnTo>
                  <a:lnTo>
                    <a:pt x="0" y="708"/>
                  </a:lnTo>
                  <a:lnTo>
                    <a:pt x="0" y="0"/>
                  </a:lnTo>
                  <a:close/>
                </a:path>
              </a:pathLst>
            </a:custGeom>
            <a:solidFill>
              <a:srgbClr val="C4D7D3"/>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8" name="Freeform 48">
              <a:extLst>
                <a:ext uri="{FF2B5EF4-FFF2-40B4-BE49-F238E27FC236}">
                  <a16:creationId xmlns:a16="http://schemas.microsoft.com/office/drawing/2014/main" id="{A8F8D47C-CC8F-A64B-D950-C4759FFE2831}"/>
                </a:ext>
              </a:extLst>
            </p:cNvPr>
            <p:cNvSpPr>
              <a:spLocks/>
            </p:cNvSpPr>
            <p:nvPr/>
          </p:nvSpPr>
          <p:spPr bwMode="auto">
            <a:xfrm>
              <a:off x="5492750" y="5224463"/>
              <a:ext cx="1206500" cy="182563"/>
            </a:xfrm>
            <a:custGeom>
              <a:avLst/>
              <a:gdLst>
                <a:gd name="T0" fmla="*/ 57 w 760"/>
                <a:gd name="T1" fmla="*/ 0 h 115"/>
                <a:gd name="T2" fmla="*/ 703 w 760"/>
                <a:gd name="T3" fmla="*/ 0 h 115"/>
                <a:gd name="T4" fmla="*/ 722 w 760"/>
                <a:gd name="T5" fmla="*/ 3 h 115"/>
                <a:gd name="T6" fmla="*/ 737 w 760"/>
                <a:gd name="T7" fmla="*/ 12 h 115"/>
                <a:gd name="T8" fmla="*/ 749 w 760"/>
                <a:gd name="T9" fmla="*/ 24 h 115"/>
                <a:gd name="T10" fmla="*/ 757 w 760"/>
                <a:gd name="T11" fmla="*/ 39 h 115"/>
                <a:gd name="T12" fmla="*/ 760 w 760"/>
                <a:gd name="T13" fmla="*/ 58 h 115"/>
                <a:gd name="T14" fmla="*/ 757 w 760"/>
                <a:gd name="T15" fmla="*/ 76 h 115"/>
                <a:gd name="T16" fmla="*/ 749 w 760"/>
                <a:gd name="T17" fmla="*/ 92 h 115"/>
                <a:gd name="T18" fmla="*/ 737 w 760"/>
                <a:gd name="T19" fmla="*/ 103 h 115"/>
                <a:gd name="T20" fmla="*/ 722 w 760"/>
                <a:gd name="T21" fmla="*/ 111 h 115"/>
                <a:gd name="T22" fmla="*/ 703 w 760"/>
                <a:gd name="T23" fmla="*/ 115 h 115"/>
                <a:gd name="T24" fmla="*/ 57 w 760"/>
                <a:gd name="T25" fmla="*/ 115 h 115"/>
                <a:gd name="T26" fmla="*/ 38 w 760"/>
                <a:gd name="T27" fmla="*/ 111 h 115"/>
                <a:gd name="T28" fmla="*/ 23 w 760"/>
                <a:gd name="T29" fmla="*/ 103 h 115"/>
                <a:gd name="T30" fmla="*/ 11 w 760"/>
                <a:gd name="T31" fmla="*/ 92 h 115"/>
                <a:gd name="T32" fmla="*/ 3 w 760"/>
                <a:gd name="T33" fmla="*/ 76 h 115"/>
                <a:gd name="T34" fmla="*/ 0 w 760"/>
                <a:gd name="T35" fmla="*/ 58 h 115"/>
                <a:gd name="T36" fmla="*/ 3 w 760"/>
                <a:gd name="T37" fmla="*/ 39 h 115"/>
                <a:gd name="T38" fmla="*/ 11 w 760"/>
                <a:gd name="T39" fmla="*/ 24 h 115"/>
                <a:gd name="T40" fmla="*/ 23 w 760"/>
                <a:gd name="T41" fmla="*/ 12 h 115"/>
                <a:gd name="T42" fmla="*/ 38 w 760"/>
                <a:gd name="T43" fmla="*/ 3 h 115"/>
                <a:gd name="T44" fmla="*/ 57 w 760"/>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0" h="115">
                  <a:moveTo>
                    <a:pt x="57" y="0"/>
                  </a:moveTo>
                  <a:lnTo>
                    <a:pt x="703" y="0"/>
                  </a:lnTo>
                  <a:lnTo>
                    <a:pt x="722" y="3"/>
                  </a:lnTo>
                  <a:lnTo>
                    <a:pt x="737" y="12"/>
                  </a:lnTo>
                  <a:lnTo>
                    <a:pt x="749" y="24"/>
                  </a:lnTo>
                  <a:lnTo>
                    <a:pt x="757" y="39"/>
                  </a:lnTo>
                  <a:lnTo>
                    <a:pt x="760" y="58"/>
                  </a:lnTo>
                  <a:lnTo>
                    <a:pt x="757" y="76"/>
                  </a:lnTo>
                  <a:lnTo>
                    <a:pt x="749" y="92"/>
                  </a:lnTo>
                  <a:lnTo>
                    <a:pt x="737" y="103"/>
                  </a:lnTo>
                  <a:lnTo>
                    <a:pt x="722" y="111"/>
                  </a:lnTo>
                  <a:lnTo>
                    <a:pt x="703" y="115"/>
                  </a:lnTo>
                  <a:lnTo>
                    <a:pt x="57" y="115"/>
                  </a:lnTo>
                  <a:lnTo>
                    <a:pt x="38" y="111"/>
                  </a:lnTo>
                  <a:lnTo>
                    <a:pt x="23" y="103"/>
                  </a:lnTo>
                  <a:lnTo>
                    <a:pt x="11" y="92"/>
                  </a:lnTo>
                  <a:lnTo>
                    <a:pt x="3" y="76"/>
                  </a:lnTo>
                  <a:lnTo>
                    <a:pt x="0" y="58"/>
                  </a:lnTo>
                  <a:lnTo>
                    <a:pt x="3" y="39"/>
                  </a:lnTo>
                  <a:lnTo>
                    <a:pt x="11" y="24"/>
                  </a:lnTo>
                  <a:lnTo>
                    <a:pt x="23" y="12"/>
                  </a:lnTo>
                  <a:lnTo>
                    <a:pt x="38" y="3"/>
                  </a:lnTo>
                  <a:lnTo>
                    <a:pt x="57" y="0"/>
                  </a:lnTo>
                  <a:close/>
                </a:path>
              </a:pathLst>
            </a:custGeom>
            <a:solidFill>
              <a:schemeClr val="bg2">
                <a:lumMod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19" name="Freeform 49">
              <a:extLst>
                <a:ext uri="{FF2B5EF4-FFF2-40B4-BE49-F238E27FC236}">
                  <a16:creationId xmlns:a16="http://schemas.microsoft.com/office/drawing/2014/main" id="{ED1B935A-AD32-7F88-AE8C-4A3282098332}"/>
                </a:ext>
              </a:extLst>
            </p:cNvPr>
            <p:cNvSpPr>
              <a:spLocks/>
            </p:cNvSpPr>
            <p:nvPr/>
          </p:nvSpPr>
          <p:spPr bwMode="auto">
            <a:xfrm>
              <a:off x="5492750" y="5470525"/>
              <a:ext cx="1206500" cy="179388"/>
            </a:xfrm>
            <a:custGeom>
              <a:avLst/>
              <a:gdLst>
                <a:gd name="T0" fmla="*/ 57 w 760"/>
                <a:gd name="T1" fmla="*/ 0 h 113"/>
                <a:gd name="T2" fmla="*/ 703 w 760"/>
                <a:gd name="T3" fmla="*/ 0 h 113"/>
                <a:gd name="T4" fmla="*/ 722 w 760"/>
                <a:gd name="T5" fmla="*/ 2 h 113"/>
                <a:gd name="T6" fmla="*/ 737 w 760"/>
                <a:gd name="T7" fmla="*/ 10 h 113"/>
                <a:gd name="T8" fmla="*/ 749 w 760"/>
                <a:gd name="T9" fmla="*/ 23 h 113"/>
                <a:gd name="T10" fmla="*/ 757 w 760"/>
                <a:gd name="T11" fmla="*/ 39 h 113"/>
                <a:gd name="T12" fmla="*/ 760 w 760"/>
                <a:gd name="T13" fmla="*/ 57 h 113"/>
                <a:gd name="T14" fmla="*/ 757 w 760"/>
                <a:gd name="T15" fmla="*/ 74 h 113"/>
                <a:gd name="T16" fmla="*/ 749 w 760"/>
                <a:gd name="T17" fmla="*/ 90 h 113"/>
                <a:gd name="T18" fmla="*/ 737 w 760"/>
                <a:gd name="T19" fmla="*/ 103 h 113"/>
                <a:gd name="T20" fmla="*/ 722 w 760"/>
                <a:gd name="T21" fmla="*/ 111 h 113"/>
                <a:gd name="T22" fmla="*/ 703 w 760"/>
                <a:gd name="T23" fmla="*/ 113 h 113"/>
                <a:gd name="T24" fmla="*/ 57 w 760"/>
                <a:gd name="T25" fmla="*/ 113 h 113"/>
                <a:gd name="T26" fmla="*/ 38 w 760"/>
                <a:gd name="T27" fmla="*/ 111 h 113"/>
                <a:gd name="T28" fmla="*/ 23 w 760"/>
                <a:gd name="T29" fmla="*/ 103 h 113"/>
                <a:gd name="T30" fmla="*/ 11 w 760"/>
                <a:gd name="T31" fmla="*/ 90 h 113"/>
                <a:gd name="T32" fmla="*/ 3 w 760"/>
                <a:gd name="T33" fmla="*/ 74 h 113"/>
                <a:gd name="T34" fmla="*/ 0 w 760"/>
                <a:gd name="T35" fmla="*/ 57 h 113"/>
                <a:gd name="T36" fmla="*/ 3 w 760"/>
                <a:gd name="T37" fmla="*/ 39 h 113"/>
                <a:gd name="T38" fmla="*/ 11 w 760"/>
                <a:gd name="T39" fmla="*/ 23 h 113"/>
                <a:gd name="T40" fmla="*/ 23 w 760"/>
                <a:gd name="T41" fmla="*/ 10 h 113"/>
                <a:gd name="T42" fmla="*/ 38 w 760"/>
                <a:gd name="T43" fmla="*/ 2 h 113"/>
                <a:gd name="T44" fmla="*/ 57 w 760"/>
                <a:gd name="T4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0" h="113">
                  <a:moveTo>
                    <a:pt x="57" y="0"/>
                  </a:moveTo>
                  <a:lnTo>
                    <a:pt x="703" y="0"/>
                  </a:lnTo>
                  <a:lnTo>
                    <a:pt x="722" y="2"/>
                  </a:lnTo>
                  <a:lnTo>
                    <a:pt x="737" y="10"/>
                  </a:lnTo>
                  <a:lnTo>
                    <a:pt x="749" y="23"/>
                  </a:lnTo>
                  <a:lnTo>
                    <a:pt x="757" y="39"/>
                  </a:lnTo>
                  <a:lnTo>
                    <a:pt x="760" y="57"/>
                  </a:lnTo>
                  <a:lnTo>
                    <a:pt x="757" y="74"/>
                  </a:lnTo>
                  <a:lnTo>
                    <a:pt x="749" y="90"/>
                  </a:lnTo>
                  <a:lnTo>
                    <a:pt x="737" y="103"/>
                  </a:lnTo>
                  <a:lnTo>
                    <a:pt x="722" y="111"/>
                  </a:lnTo>
                  <a:lnTo>
                    <a:pt x="703" y="113"/>
                  </a:lnTo>
                  <a:lnTo>
                    <a:pt x="57" y="113"/>
                  </a:lnTo>
                  <a:lnTo>
                    <a:pt x="38" y="111"/>
                  </a:lnTo>
                  <a:lnTo>
                    <a:pt x="23" y="103"/>
                  </a:lnTo>
                  <a:lnTo>
                    <a:pt x="11" y="90"/>
                  </a:lnTo>
                  <a:lnTo>
                    <a:pt x="3" y="74"/>
                  </a:lnTo>
                  <a:lnTo>
                    <a:pt x="0" y="57"/>
                  </a:lnTo>
                  <a:lnTo>
                    <a:pt x="3" y="39"/>
                  </a:lnTo>
                  <a:lnTo>
                    <a:pt x="11" y="23"/>
                  </a:lnTo>
                  <a:lnTo>
                    <a:pt x="23" y="10"/>
                  </a:lnTo>
                  <a:lnTo>
                    <a:pt x="38" y="2"/>
                  </a:lnTo>
                  <a:lnTo>
                    <a:pt x="57" y="0"/>
                  </a:lnTo>
                  <a:close/>
                </a:path>
              </a:pathLst>
            </a:custGeom>
            <a:solidFill>
              <a:schemeClr val="bg2">
                <a:lumMod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sp>
          <p:nvSpPr>
            <p:cNvPr id="20" name="Freeform 50">
              <a:extLst>
                <a:ext uri="{FF2B5EF4-FFF2-40B4-BE49-F238E27FC236}">
                  <a16:creationId xmlns:a16="http://schemas.microsoft.com/office/drawing/2014/main" id="{870FE4FA-398B-9095-06CA-E55F8B8F241E}"/>
                </a:ext>
              </a:extLst>
            </p:cNvPr>
            <p:cNvSpPr>
              <a:spLocks/>
            </p:cNvSpPr>
            <p:nvPr/>
          </p:nvSpPr>
          <p:spPr bwMode="auto">
            <a:xfrm>
              <a:off x="5646738" y="5715000"/>
              <a:ext cx="879475" cy="180975"/>
            </a:xfrm>
            <a:custGeom>
              <a:avLst/>
              <a:gdLst>
                <a:gd name="T0" fmla="*/ 58 w 554"/>
                <a:gd name="T1" fmla="*/ 0 h 114"/>
                <a:gd name="T2" fmla="*/ 496 w 554"/>
                <a:gd name="T3" fmla="*/ 0 h 114"/>
                <a:gd name="T4" fmla="*/ 515 w 554"/>
                <a:gd name="T5" fmla="*/ 3 h 114"/>
                <a:gd name="T6" fmla="*/ 530 w 554"/>
                <a:gd name="T7" fmla="*/ 10 h 114"/>
                <a:gd name="T8" fmla="*/ 542 w 554"/>
                <a:gd name="T9" fmla="*/ 24 h 114"/>
                <a:gd name="T10" fmla="*/ 550 w 554"/>
                <a:gd name="T11" fmla="*/ 39 h 114"/>
                <a:gd name="T12" fmla="*/ 554 w 554"/>
                <a:gd name="T13" fmla="*/ 56 h 114"/>
                <a:gd name="T14" fmla="*/ 550 w 554"/>
                <a:gd name="T15" fmla="*/ 75 h 114"/>
                <a:gd name="T16" fmla="*/ 542 w 554"/>
                <a:gd name="T17" fmla="*/ 90 h 114"/>
                <a:gd name="T18" fmla="*/ 530 w 554"/>
                <a:gd name="T19" fmla="*/ 103 h 114"/>
                <a:gd name="T20" fmla="*/ 515 w 554"/>
                <a:gd name="T21" fmla="*/ 111 h 114"/>
                <a:gd name="T22" fmla="*/ 496 w 554"/>
                <a:gd name="T23" fmla="*/ 114 h 114"/>
                <a:gd name="T24" fmla="*/ 58 w 554"/>
                <a:gd name="T25" fmla="*/ 114 h 114"/>
                <a:gd name="T26" fmla="*/ 40 w 554"/>
                <a:gd name="T27" fmla="*/ 111 h 114"/>
                <a:gd name="T28" fmla="*/ 24 w 554"/>
                <a:gd name="T29" fmla="*/ 103 h 114"/>
                <a:gd name="T30" fmla="*/ 11 w 554"/>
                <a:gd name="T31" fmla="*/ 90 h 114"/>
                <a:gd name="T32" fmla="*/ 3 w 554"/>
                <a:gd name="T33" fmla="*/ 75 h 114"/>
                <a:gd name="T34" fmla="*/ 0 w 554"/>
                <a:gd name="T35" fmla="*/ 56 h 114"/>
                <a:gd name="T36" fmla="*/ 3 w 554"/>
                <a:gd name="T37" fmla="*/ 39 h 114"/>
                <a:gd name="T38" fmla="*/ 11 w 554"/>
                <a:gd name="T39" fmla="*/ 24 h 114"/>
                <a:gd name="T40" fmla="*/ 24 w 554"/>
                <a:gd name="T41" fmla="*/ 10 h 114"/>
                <a:gd name="T42" fmla="*/ 40 w 554"/>
                <a:gd name="T43" fmla="*/ 3 h 114"/>
                <a:gd name="T44" fmla="*/ 58 w 554"/>
                <a:gd name="T4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4" h="114">
                  <a:moveTo>
                    <a:pt x="58" y="0"/>
                  </a:moveTo>
                  <a:lnTo>
                    <a:pt x="496" y="0"/>
                  </a:lnTo>
                  <a:lnTo>
                    <a:pt x="515" y="3"/>
                  </a:lnTo>
                  <a:lnTo>
                    <a:pt x="530" y="10"/>
                  </a:lnTo>
                  <a:lnTo>
                    <a:pt x="542" y="24"/>
                  </a:lnTo>
                  <a:lnTo>
                    <a:pt x="550" y="39"/>
                  </a:lnTo>
                  <a:lnTo>
                    <a:pt x="554" y="56"/>
                  </a:lnTo>
                  <a:lnTo>
                    <a:pt x="550" y="75"/>
                  </a:lnTo>
                  <a:lnTo>
                    <a:pt x="542" y="90"/>
                  </a:lnTo>
                  <a:lnTo>
                    <a:pt x="530" y="103"/>
                  </a:lnTo>
                  <a:lnTo>
                    <a:pt x="515" y="111"/>
                  </a:lnTo>
                  <a:lnTo>
                    <a:pt x="496" y="114"/>
                  </a:lnTo>
                  <a:lnTo>
                    <a:pt x="58" y="114"/>
                  </a:lnTo>
                  <a:lnTo>
                    <a:pt x="40" y="111"/>
                  </a:lnTo>
                  <a:lnTo>
                    <a:pt x="24" y="103"/>
                  </a:lnTo>
                  <a:lnTo>
                    <a:pt x="11" y="90"/>
                  </a:lnTo>
                  <a:lnTo>
                    <a:pt x="3" y="75"/>
                  </a:lnTo>
                  <a:lnTo>
                    <a:pt x="0" y="56"/>
                  </a:lnTo>
                  <a:lnTo>
                    <a:pt x="3" y="39"/>
                  </a:lnTo>
                  <a:lnTo>
                    <a:pt x="11" y="24"/>
                  </a:lnTo>
                  <a:lnTo>
                    <a:pt x="24" y="10"/>
                  </a:lnTo>
                  <a:lnTo>
                    <a:pt x="40" y="3"/>
                  </a:lnTo>
                  <a:lnTo>
                    <a:pt x="58" y="0"/>
                  </a:lnTo>
                  <a:close/>
                </a:path>
              </a:pathLst>
            </a:custGeom>
            <a:solidFill>
              <a:schemeClr val="bg2">
                <a:lumMod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30000"/>
                </a:lnSpc>
              </a:pPr>
              <a:endParaRPr lang="en-US" dirty="0">
                <a:solidFill>
                  <a:schemeClr val="tx1">
                    <a:lumMod val="75000"/>
                    <a:lumOff val="25000"/>
                  </a:schemeClr>
                </a:solidFill>
                <a:latin typeface="方正黑体简体" panose="02010601030101010101" pitchFamily="2" charset="-122"/>
                <a:ea typeface="方正黑体简体" panose="02010601030101010101" pitchFamily="2" charset="-122"/>
                <a:cs typeface="+mn-ea"/>
                <a:sym typeface="+mn-lt"/>
              </a:endParaRPr>
            </a:p>
          </p:txBody>
        </p:sp>
      </p:grpSp>
      <p:sp>
        <p:nvSpPr>
          <p:cNvPr id="21" name="文本框 20">
            <a:extLst>
              <a:ext uri="{FF2B5EF4-FFF2-40B4-BE49-F238E27FC236}">
                <a16:creationId xmlns:a16="http://schemas.microsoft.com/office/drawing/2014/main" id="{0678FF64-E853-06F5-353F-35754BCFDBB9}"/>
              </a:ext>
            </a:extLst>
          </p:cNvPr>
          <p:cNvSpPr txBox="1"/>
          <p:nvPr/>
        </p:nvSpPr>
        <p:spPr>
          <a:xfrm>
            <a:off x="560346" y="1486064"/>
            <a:ext cx="615553" cy="3187700"/>
          </a:xfrm>
          <a:prstGeom prst="rect">
            <a:avLst/>
          </a:prstGeom>
          <a:noFill/>
        </p:spPr>
        <p:txBody>
          <a:bodyPr vert="eaVert" wrap="square" rtlCol="0">
            <a:spAutoFit/>
          </a:bodyPr>
          <a:lstStyle/>
          <a:p>
            <a:r>
              <a:rPr lang="zh-CN" altLang="en-US" sz="2800" spc="300" dirty="0">
                <a:latin typeface="仓耳今楷05-6763 W05" panose="02020400000000000000" pitchFamily="18" charset="-122"/>
                <a:ea typeface="仓耳今楷05-6763 W05" panose="02020400000000000000" pitchFamily="18" charset="-122"/>
              </a:rPr>
              <a:t>性</a:t>
            </a:r>
            <a:r>
              <a:rPr lang="zh-CN" altLang="en-US" sz="2800" b="0" kern="1200" spc="300" dirty="0">
                <a:latin typeface="仓耳今楷05-6763 W05" panose="02020400000000000000" pitchFamily="18" charset="-122"/>
                <a:ea typeface="仓耳今楷05-6763 W05" panose="02020400000000000000" pitchFamily="18" charset="-122"/>
                <a:cs typeface="+mn-cs"/>
              </a:rPr>
              <a:t> 能 测 试</a:t>
            </a:r>
            <a:endParaRPr lang="zh-CN" altLang="en-US" sz="2800" dirty="0"/>
          </a:p>
        </p:txBody>
      </p:sp>
      <p:grpSp>
        <p:nvGrpSpPr>
          <p:cNvPr id="2" name="组合 1">
            <a:extLst>
              <a:ext uri="{FF2B5EF4-FFF2-40B4-BE49-F238E27FC236}">
                <a16:creationId xmlns:a16="http://schemas.microsoft.com/office/drawing/2014/main" id="{76B6376D-4912-16DB-BEC5-F87B24126770}"/>
              </a:ext>
            </a:extLst>
          </p:cNvPr>
          <p:cNvGrpSpPr/>
          <p:nvPr/>
        </p:nvGrpSpPr>
        <p:grpSpPr>
          <a:xfrm>
            <a:off x="6332719" y="1382537"/>
            <a:ext cx="4586148" cy="4356829"/>
            <a:chOff x="6359901" y="1779648"/>
            <a:chExt cx="4585983" cy="4356665"/>
          </a:xfrm>
        </p:grpSpPr>
        <p:sp>
          <p:nvSpPr>
            <p:cNvPr id="3" name="矩形 2">
              <a:extLst>
                <a:ext uri="{FF2B5EF4-FFF2-40B4-BE49-F238E27FC236}">
                  <a16:creationId xmlns:a16="http://schemas.microsoft.com/office/drawing/2014/main" id="{24B70415-9243-437B-5DD9-B117C78E0885}"/>
                </a:ext>
              </a:extLst>
            </p:cNvPr>
            <p:cNvSpPr/>
            <p:nvPr/>
          </p:nvSpPr>
          <p:spPr>
            <a:xfrm>
              <a:off x="7207050" y="2320903"/>
              <a:ext cx="3738834" cy="1203105"/>
            </a:xfrm>
            <a:prstGeom prst="rect">
              <a:avLst/>
            </a:prstGeom>
          </p:spPr>
          <p:txBody>
            <a:bodyPr wrap="square">
              <a:spAutoFit/>
            </a:bodyPr>
            <a:lstStyle/>
            <a:p>
              <a:pPr>
                <a:lnSpc>
                  <a:spcPts val="2200"/>
                </a:lnSpc>
              </a:pPr>
              <a:r>
                <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在大用户量、数据量的超负荷下，获得服务器运行时的相关数据，从而进行系统分析，找出系统瓶颈，提高系统并发性和稳定性。</a:t>
              </a:r>
              <a:endPar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p:txBody>
        </p:sp>
        <p:sp>
          <p:nvSpPr>
            <p:cNvPr id="5" name="矩形 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F2896D1D-3024-0E35-CDEB-9B0F921056CD}"/>
                </a:ext>
              </a:extLst>
            </p:cNvPr>
            <p:cNvSpPr/>
            <p:nvPr/>
          </p:nvSpPr>
          <p:spPr>
            <a:xfrm>
              <a:off x="7180603" y="1779648"/>
              <a:ext cx="2068222" cy="531664"/>
            </a:xfrm>
            <a:prstGeom prst="rect">
              <a:avLst/>
            </a:prstGeom>
          </p:spPr>
          <p:txBody>
            <a:bodyPr wrap="square">
              <a:spAutoFit/>
            </a:bodyPr>
            <a:lstStyle/>
            <a:p>
              <a:pPr fontAlgn="base">
                <a:lnSpc>
                  <a:spcPct val="130000"/>
                </a:lnSpc>
                <a:spcBef>
                  <a:spcPct val="0"/>
                </a:spcBef>
                <a:spcAft>
                  <a:spcPct val="0"/>
                </a:spcAft>
                <a:defRPr/>
              </a:pPr>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测试目的</a:t>
              </a:r>
              <a:endParaRPr lang="en-US" altLang="zh-CN"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sp>
          <p:nvSpPr>
            <p:cNvPr id="6" name="矩形 5">
              <a:extLst>
                <a:ext uri="{FF2B5EF4-FFF2-40B4-BE49-F238E27FC236}">
                  <a16:creationId xmlns:a16="http://schemas.microsoft.com/office/drawing/2014/main" id="{E5DA1532-5A37-14E9-0340-5902F760A5AF}"/>
                </a:ext>
              </a:extLst>
            </p:cNvPr>
            <p:cNvSpPr/>
            <p:nvPr/>
          </p:nvSpPr>
          <p:spPr>
            <a:xfrm>
              <a:off x="7207050" y="4050233"/>
              <a:ext cx="3738834" cy="638869"/>
            </a:xfrm>
            <a:prstGeom prst="rect">
              <a:avLst/>
            </a:prstGeom>
          </p:spPr>
          <p:txBody>
            <a:bodyPr wrap="square">
              <a:spAutoFit/>
            </a:bodyPr>
            <a:lstStyle/>
            <a:p>
              <a:pPr>
                <a:lnSpc>
                  <a:spcPts val="2200"/>
                </a:lnSpc>
              </a:pPr>
              <a:r>
                <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查看猫咪详情接口</a:t>
              </a: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200TPS</a:t>
              </a:r>
              <a:r>
                <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，响应时间小于两秒。</a:t>
              </a:r>
              <a:endPar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p:txBody>
        </p:sp>
        <p:sp>
          <p:nvSpPr>
            <p:cNvPr id="7" name="矩形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6AE4D215-F166-CEC3-6B02-0F48C7E7F8F8}"/>
                </a:ext>
              </a:extLst>
            </p:cNvPr>
            <p:cNvSpPr/>
            <p:nvPr/>
          </p:nvSpPr>
          <p:spPr>
            <a:xfrm>
              <a:off x="7180603" y="3554144"/>
              <a:ext cx="2068222" cy="531664"/>
            </a:xfrm>
            <a:prstGeom prst="rect">
              <a:avLst/>
            </a:prstGeom>
          </p:spPr>
          <p:txBody>
            <a:bodyPr wrap="square">
              <a:spAutoFit/>
            </a:bodyPr>
            <a:lstStyle/>
            <a:p>
              <a:pPr fontAlgn="base">
                <a:lnSpc>
                  <a:spcPct val="130000"/>
                </a:lnSpc>
                <a:spcBef>
                  <a:spcPct val="0"/>
                </a:spcBef>
                <a:spcAft>
                  <a:spcPct val="0"/>
                </a:spcAft>
                <a:defRPr/>
              </a:pPr>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具体目标</a:t>
              </a:r>
              <a:endParaRPr lang="en-US" altLang="zh-CN"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sp>
          <p:nvSpPr>
            <p:cNvPr id="8" name="矩形 7">
              <a:extLst>
                <a:ext uri="{FF2B5EF4-FFF2-40B4-BE49-F238E27FC236}">
                  <a16:creationId xmlns:a16="http://schemas.microsoft.com/office/drawing/2014/main" id="{A83CDAF5-B66D-EAD5-1EF0-BED800A6F510}"/>
                </a:ext>
              </a:extLst>
            </p:cNvPr>
            <p:cNvSpPr/>
            <p:nvPr/>
          </p:nvSpPr>
          <p:spPr>
            <a:xfrm>
              <a:off x="7180603" y="5215327"/>
              <a:ext cx="3738834" cy="920986"/>
            </a:xfrm>
            <a:prstGeom prst="rect">
              <a:avLst/>
            </a:prstGeom>
          </p:spPr>
          <p:txBody>
            <a:bodyPr wrap="square">
              <a:spAutoFit/>
            </a:bodyPr>
            <a:lstStyle/>
            <a:p>
              <a:pPr>
                <a:lnSpc>
                  <a:spcPts val="2200"/>
                </a:lnSpc>
              </a:pPr>
              <a:r>
                <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本次测试采用</a:t>
              </a: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apache</a:t>
              </a:r>
              <a:r>
                <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开源的测试工具</a:t>
              </a: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jmeter</a:t>
              </a:r>
              <a:r>
                <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，并利用</a:t>
              </a: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Granfana</a:t>
              </a:r>
              <a:r>
                <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进行服务器性能监控。</a:t>
              </a:r>
              <a:endPar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p:txBody>
        </p:sp>
        <p:sp>
          <p:nvSpPr>
            <p:cNvPr id="9" name="矩形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724B12AA-DCE4-4772-BBC4-1DFA34BD855E}"/>
                </a:ext>
              </a:extLst>
            </p:cNvPr>
            <p:cNvSpPr/>
            <p:nvPr/>
          </p:nvSpPr>
          <p:spPr>
            <a:xfrm>
              <a:off x="7192946" y="4689102"/>
              <a:ext cx="2068222" cy="531664"/>
            </a:xfrm>
            <a:prstGeom prst="rect">
              <a:avLst/>
            </a:prstGeom>
          </p:spPr>
          <p:txBody>
            <a:bodyPr wrap="square">
              <a:spAutoFit/>
            </a:bodyPr>
            <a:lstStyle/>
            <a:p>
              <a:pPr fontAlgn="base">
                <a:lnSpc>
                  <a:spcPct val="130000"/>
                </a:lnSpc>
                <a:spcBef>
                  <a:spcPct val="0"/>
                </a:spcBef>
                <a:spcAft>
                  <a:spcPct val="0"/>
                </a:spcAft>
                <a:defRPr/>
              </a:pPr>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测试方法</a:t>
              </a:r>
              <a:endParaRPr lang="en-US" altLang="zh-CN"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sp>
          <p:nvSpPr>
            <p:cNvPr id="23" name="椭圆 22">
              <a:extLst>
                <a:ext uri="{FF2B5EF4-FFF2-40B4-BE49-F238E27FC236}">
                  <a16:creationId xmlns:a16="http://schemas.microsoft.com/office/drawing/2014/main" id="{1108CDFF-88DE-B27A-7E84-36DB96859614}"/>
                </a:ext>
              </a:extLst>
            </p:cNvPr>
            <p:cNvSpPr/>
            <p:nvPr/>
          </p:nvSpPr>
          <p:spPr>
            <a:xfrm>
              <a:off x="6362640" y="1779648"/>
              <a:ext cx="576000" cy="576000"/>
            </a:xfrm>
            <a:prstGeom prst="ellipse">
              <a:avLst/>
            </a:prstGeom>
            <a:solidFill>
              <a:srgbClr val="C4D7D3"/>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01</a:t>
              </a:r>
              <a:endPar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sp>
          <p:nvSpPr>
            <p:cNvPr id="24" name="椭圆 23">
              <a:extLst>
                <a:ext uri="{FF2B5EF4-FFF2-40B4-BE49-F238E27FC236}">
                  <a16:creationId xmlns:a16="http://schemas.microsoft.com/office/drawing/2014/main" id="{2DD2ECBB-FE46-DAF2-D131-098121BD391F}"/>
                </a:ext>
              </a:extLst>
            </p:cNvPr>
            <p:cNvSpPr/>
            <p:nvPr/>
          </p:nvSpPr>
          <p:spPr>
            <a:xfrm>
              <a:off x="6359901" y="3539637"/>
              <a:ext cx="576000" cy="576000"/>
            </a:xfrm>
            <a:prstGeom prst="ellipse">
              <a:avLst/>
            </a:prstGeom>
            <a:solidFill>
              <a:srgbClr val="FBD77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02</a:t>
              </a:r>
              <a:endPar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sp>
          <p:nvSpPr>
            <p:cNvPr id="25" name="椭圆 24">
              <a:extLst>
                <a:ext uri="{FF2B5EF4-FFF2-40B4-BE49-F238E27FC236}">
                  <a16:creationId xmlns:a16="http://schemas.microsoft.com/office/drawing/2014/main" id="{8D060239-7D2C-D53F-E661-B73F7371ACCD}"/>
                </a:ext>
              </a:extLst>
            </p:cNvPr>
            <p:cNvSpPr/>
            <p:nvPr/>
          </p:nvSpPr>
          <p:spPr>
            <a:xfrm>
              <a:off x="6359901" y="4689101"/>
              <a:ext cx="576000" cy="576000"/>
            </a:xfrm>
            <a:prstGeom prst="ellipse">
              <a:avLst/>
            </a:prstGeom>
            <a:solidFill>
              <a:srgbClr val="C4D7D3"/>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03</a:t>
              </a:r>
              <a:endPar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sp>
        <p:nvSpPr>
          <p:cNvPr id="26" name="矩形 25">
            <a:extLst>
              <a:ext uri="{FF2B5EF4-FFF2-40B4-BE49-F238E27FC236}">
                <a16:creationId xmlns:a16="http://schemas.microsoft.com/office/drawing/2014/main" id="{C0166138-975E-5947-3701-E9DC6F65F833}"/>
              </a:ext>
            </a:extLst>
          </p:cNvPr>
          <p:cNvSpPr/>
          <p:nvPr/>
        </p:nvSpPr>
        <p:spPr>
          <a:xfrm>
            <a:off x="1961161" y="1560762"/>
            <a:ext cx="3746215" cy="3861788"/>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pic>
        <p:nvPicPr>
          <p:cNvPr id="27" name="图片 26">
            <a:extLst>
              <a:ext uri="{FF2B5EF4-FFF2-40B4-BE49-F238E27FC236}">
                <a16:creationId xmlns:a16="http://schemas.microsoft.com/office/drawing/2014/main" id="{3A67E056-90FF-0A7D-895C-9043841631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61393" y="1382537"/>
            <a:ext cx="3861788" cy="3861788"/>
          </a:xfrm>
          <a:prstGeom prst="rect">
            <a:avLst/>
          </a:prstGeom>
          <a:ln>
            <a:noFill/>
          </a:ln>
          <a:effectLst/>
        </p:spPr>
      </p:pic>
    </p:spTree>
    <p:extLst>
      <p:ext uri="{BB962C8B-B14F-4D97-AF65-F5344CB8AC3E}">
        <p14:creationId xmlns:p14="http://schemas.microsoft.com/office/powerpoint/2010/main" val="3693487259"/>
      </p:ext>
    </p:extLst>
  </p:cSld>
  <p:clrMapOvr>
    <a:masterClrMapping/>
  </p:clrMapOvr>
  <mc:AlternateContent xmlns:mc="http://schemas.openxmlformats.org/markup-compatibility/2006" xmlns:p14="http://schemas.microsoft.com/office/powerpoint/2010/main">
    <mc:Choice Requires="p14">
      <p:transition spd="slow" p14:dur="17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750"/>
                                        <p:tgtEl>
                                          <p:spTgt spid="11"/>
                                        </p:tgtEl>
                                      </p:cBhvr>
                                    </p:animEffect>
                                  </p:childTnLst>
                                </p:cTn>
                              </p:par>
                            </p:childTnLst>
                          </p:cTn>
                        </p:par>
                        <p:par>
                          <p:cTn id="8" fill="hold">
                            <p:stCondLst>
                              <p:cond delay="750"/>
                            </p:stCondLst>
                            <p:childTnLst>
                              <p:par>
                                <p:cTn id="9" presetID="22" presetClass="entr" presetSubtype="4"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750"/>
                                        <p:tgtEl>
                                          <p:spTgt spid="2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750"/>
                                        <p:tgtEl>
                                          <p:spTgt spid="22"/>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750" fill="hold"/>
                                        <p:tgtEl>
                                          <p:spTgt spid="27"/>
                                        </p:tgtEl>
                                        <p:attrNameLst>
                                          <p:attrName>ppt_w</p:attrName>
                                        </p:attrNameLst>
                                      </p:cBhvr>
                                      <p:tavLst>
                                        <p:tav tm="0">
                                          <p:val>
                                            <p:fltVal val="0"/>
                                          </p:val>
                                        </p:tav>
                                        <p:tav tm="100000">
                                          <p:val>
                                            <p:strVal val="#ppt_w"/>
                                          </p:val>
                                        </p:tav>
                                      </p:tavLst>
                                    </p:anim>
                                    <p:anim calcmode="lin" valueType="num">
                                      <p:cBhvr>
                                        <p:cTn id="19" dur="750" fill="hold"/>
                                        <p:tgtEl>
                                          <p:spTgt spid="27"/>
                                        </p:tgtEl>
                                        <p:attrNameLst>
                                          <p:attrName>ppt_h</p:attrName>
                                        </p:attrNameLst>
                                      </p:cBhvr>
                                      <p:tavLst>
                                        <p:tav tm="0">
                                          <p:val>
                                            <p:fltVal val="0"/>
                                          </p:val>
                                        </p:tav>
                                        <p:tav tm="100000">
                                          <p:val>
                                            <p:strVal val="#ppt_h"/>
                                          </p:val>
                                        </p:tav>
                                      </p:tavLst>
                                    </p:anim>
                                    <p:animEffect transition="in" filter="fade">
                                      <p:cBhvr>
                                        <p:cTn id="20" dur="750"/>
                                        <p:tgtEl>
                                          <p:spTgt spid="27"/>
                                        </p:tgtEl>
                                      </p:cBhvr>
                                    </p:animEffect>
                                  </p:childTnLst>
                                </p:cTn>
                              </p:par>
                            </p:childTnLst>
                          </p:cTn>
                        </p:par>
                        <p:par>
                          <p:cTn id="21" fill="hold">
                            <p:stCondLst>
                              <p:cond delay="2250"/>
                            </p:stCondLst>
                            <p:childTnLst>
                              <p:par>
                                <p:cTn id="22" presetID="22" presetClass="entr" presetSubtype="4"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750"/>
                                        <p:tgtEl>
                                          <p:spTgt spid="26"/>
                                        </p:tgtEl>
                                      </p:cBhvr>
                                    </p:animEffect>
                                  </p:childTnLst>
                                </p:cTn>
                              </p:par>
                            </p:childTnLst>
                          </p:cTn>
                        </p:par>
                        <p:par>
                          <p:cTn id="25" fill="hold">
                            <p:stCondLst>
                              <p:cond delay="3000"/>
                            </p:stCondLst>
                            <p:childTnLst>
                              <p:par>
                                <p:cTn id="26" presetID="22"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41" name="TextBox 33">
            <a:extLst>
              <a:ext uri="{FF2B5EF4-FFF2-40B4-BE49-F238E27FC236}">
                <a16:creationId xmlns:a16="http://schemas.microsoft.com/office/drawing/2014/main" id="{75FEBC05-401E-44CE-99D4-4D232F26F6BB}"/>
              </a:ext>
            </a:extLst>
          </p:cNvPr>
          <p:cNvSpPr txBox="1"/>
          <p:nvPr/>
        </p:nvSpPr>
        <p:spPr>
          <a:xfrm>
            <a:off x="1186222" y="5705454"/>
            <a:ext cx="3271691" cy="461665"/>
          </a:xfrm>
          <a:prstGeom prst="rect">
            <a:avLst/>
          </a:prstGeom>
          <a:noFill/>
        </p:spPr>
        <p:txBody>
          <a:bodyPr wrap="square" rtlCol="0">
            <a:spAutoFit/>
          </a:bodyPr>
          <a:lstStyle/>
          <a:p>
            <a:pPr defTabSz="412104" hangingPunct="0"/>
            <a:r>
              <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50</a:t>
            </a:r>
            <a:r>
              <a:rPr lang="zh-CN" altLang="en-US"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并发，</a:t>
            </a:r>
            <a:r>
              <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CPU</a:t>
            </a:r>
            <a:r>
              <a:rPr lang="zh-CN" altLang="en-US"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负载统计</a:t>
            </a:r>
            <a:endPar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nvGrpSpPr>
          <p:cNvPr id="36" name="Group 3486">
            <a:extLst>
              <a:ext uri="{FF2B5EF4-FFF2-40B4-BE49-F238E27FC236}">
                <a16:creationId xmlns:a16="http://schemas.microsoft.com/office/drawing/2014/main" id="{5B2CF548-1EA4-4285-A638-3D15350975D7}"/>
              </a:ext>
            </a:extLst>
          </p:cNvPr>
          <p:cNvGrpSpPr/>
          <p:nvPr/>
        </p:nvGrpSpPr>
        <p:grpSpPr>
          <a:xfrm>
            <a:off x="1333891" y="1734247"/>
            <a:ext cx="4663186" cy="3693695"/>
            <a:chOff x="0" y="0"/>
            <a:chExt cx="10190417" cy="8071800"/>
          </a:xfrm>
        </p:grpSpPr>
        <p:sp>
          <p:nvSpPr>
            <p:cNvPr id="37" name="Shape 3481">
              <a:extLst>
                <a:ext uri="{FF2B5EF4-FFF2-40B4-BE49-F238E27FC236}">
                  <a16:creationId xmlns:a16="http://schemas.microsoft.com/office/drawing/2014/main" id="{72454E4D-EE44-4C34-AA4C-D25089D97252}"/>
                </a:ext>
              </a:extLst>
            </p:cNvPr>
            <p:cNvSpPr/>
            <p:nvPr/>
          </p:nvSpPr>
          <p:spPr>
            <a:xfrm>
              <a:off x="3370462" y="7023756"/>
              <a:ext cx="3456434" cy="1048044"/>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cap="flat">
              <a:noFill/>
              <a:miter lim="400000"/>
            </a:ln>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38" name="Shape 3482">
              <a:extLst>
                <a:ext uri="{FF2B5EF4-FFF2-40B4-BE49-F238E27FC236}">
                  <a16:creationId xmlns:a16="http://schemas.microsoft.com/office/drawing/2014/main" id="{5469008C-C4CE-445B-9252-BD6ADA33E4C1}"/>
                </a:ext>
              </a:extLst>
            </p:cNvPr>
            <p:cNvSpPr/>
            <p:nvPr/>
          </p:nvSpPr>
          <p:spPr>
            <a:xfrm>
              <a:off x="0" y="0"/>
              <a:ext cx="10190405" cy="7029540"/>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cap="flat">
              <a:noFill/>
              <a:miter lim="400000"/>
            </a:ln>
            <a:effectLst>
              <a:outerShdw blurRad="25400" dist="25400" dir="5400000" rotWithShape="0">
                <a:srgbClr val="000000">
                  <a:alpha val="50000"/>
                </a:srgbClr>
              </a:outerShdw>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39" name="Shape 3483">
              <a:extLst>
                <a:ext uri="{FF2B5EF4-FFF2-40B4-BE49-F238E27FC236}">
                  <a16:creationId xmlns:a16="http://schemas.microsoft.com/office/drawing/2014/main" id="{4976D6AF-F478-4B55-9806-D164EB4803BF}"/>
                </a:ext>
              </a:extLst>
            </p:cNvPr>
            <p:cNvSpPr/>
            <p:nvPr/>
          </p:nvSpPr>
          <p:spPr>
            <a:xfrm>
              <a:off x="0" y="0"/>
              <a:ext cx="10190417" cy="61034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cap="flat">
              <a:noFill/>
              <a:miter lim="400000"/>
            </a:ln>
            <a:effectLst/>
          </p:spPr>
          <p:txBody>
            <a:bodyPr wrap="square" lIns="19051" tIns="19051" rIns="19051" bIns="19051" numCol="1" anchor="ctr">
              <a:noAutofit/>
            </a:bodyPr>
            <a:lstStyle/>
            <a:p>
              <a:pPr defTabSz="228594">
                <a:lnSpc>
                  <a:spcPct val="130000"/>
                </a:lnSpc>
                <a:defRPr sz="3000" baseline="10000">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Source Sans Pro Semibold" panose="020B0603030403020204"/>
                  <a:sym typeface="Source Sans Pro Semibold" panose="020B0603030403020204"/>
                </a:defRPr>
              </a:pPr>
              <a:endParaRPr sz="1500" baseline="10000" dirty="0">
                <a:solidFill>
                  <a:srgbClr val="000000"/>
                </a:solidFill>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mn-ea"/>
                <a:sym typeface="+mn-lt"/>
              </a:endParaRPr>
            </a:p>
          </p:txBody>
        </p:sp>
        <p:pic>
          <p:nvPicPr>
            <p:cNvPr id="40" name="blank7.jpg">
              <a:extLst>
                <a:ext uri="{FF2B5EF4-FFF2-40B4-BE49-F238E27FC236}">
                  <a16:creationId xmlns:a16="http://schemas.microsoft.com/office/drawing/2014/main" id="{8D7D9F26-58F0-4F2B-BA2F-8EABF3418E96}"/>
                </a:ext>
              </a:extLst>
            </p:cNvPr>
            <p:cNvPicPr>
              <a:picLocks noChangeAspect="1"/>
            </p:cNvPicPr>
            <p:nvPr/>
          </p:nvPicPr>
          <p:blipFill>
            <a:blip r:embed="rId4"/>
            <a:srcRect t="29671" b="29671"/>
            <a:stretch>
              <a:fillRect/>
            </a:stretch>
          </p:blipFill>
          <p:spPr>
            <a:xfrm>
              <a:off x="379315" y="329937"/>
              <a:ext cx="9460552" cy="5440689"/>
            </a:xfrm>
            <a:prstGeom prst="rect">
              <a:avLst/>
            </a:prstGeom>
            <a:ln w="12700" cap="flat">
              <a:noFill/>
              <a:miter lim="400000"/>
              <a:headEnd/>
              <a:tailEnd/>
            </a:ln>
            <a:effectLst/>
          </p:spPr>
        </p:pic>
      </p:grpSp>
      <p:grpSp>
        <p:nvGrpSpPr>
          <p:cNvPr id="3" name="组合 2">
            <a:extLst>
              <a:ext uri="{FF2B5EF4-FFF2-40B4-BE49-F238E27FC236}">
                <a16:creationId xmlns:a16="http://schemas.microsoft.com/office/drawing/2014/main" id="{F788674B-770A-4EB6-BF0C-87F90452472A}"/>
              </a:ext>
            </a:extLst>
          </p:cNvPr>
          <p:cNvGrpSpPr/>
          <p:nvPr/>
        </p:nvGrpSpPr>
        <p:grpSpPr>
          <a:xfrm rot="6324648">
            <a:off x="2078100" y="4552243"/>
            <a:ext cx="1422685" cy="915632"/>
            <a:chOff x="2993486" y="2216490"/>
            <a:chExt cx="1422685" cy="915632"/>
          </a:xfrm>
        </p:grpSpPr>
        <p:sp>
          <p:nvSpPr>
            <p:cNvPr id="43" name="Shape 3489">
              <a:extLst>
                <a:ext uri="{FF2B5EF4-FFF2-40B4-BE49-F238E27FC236}">
                  <a16:creationId xmlns:a16="http://schemas.microsoft.com/office/drawing/2014/main" id="{027FC359-2F0E-4417-A545-DD694ED5E31D}"/>
                </a:ext>
              </a:extLst>
            </p:cNvPr>
            <p:cNvSpPr/>
            <p:nvPr/>
          </p:nvSpPr>
          <p:spPr>
            <a:xfrm>
              <a:off x="2993486" y="2216490"/>
              <a:ext cx="1369719" cy="862667"/>
            </a:xfrm>
            <a:prstGeom prst="line">
              <a:avLst/>
            </a:prstGeom>
            <a:ln>
              <a:solidFill>
                <a:srgbClr val="FFFFFF">
                  <a:lumMod val="75000"/>
                </a:srgbClr>
              </a:solidFill>
              <a:miter lim="400000"/>
            </a:ln>
          </p:spPr>
          <p:txBody>
            <a:bodyPr lIns="25400" tIns="25400" rIns="25400" bIns="25400" anchor="ctr"/>
            <a:lstStyle/>
            <a:p>
              <a:pPr marL="0" marR="0" lvl="0" indent="0" defTabSz="1219170" eaLnBrk="1" fontAlgn="auto" latinLnBrk="0" hangingPunct="1">
                <a:lnSpc>
                  <a:spcPct val="130000"/>
                </a:lnSpc>
                <a:spcBef>
                  <a:spcPts val="0"/>
                </a:spcBef>
                <a:spcAft>
                  <a:spcPts val="0"/>
                </a:spcAft>
                <a:buClrTx/>
                <a:buSzTx/>
                <a:buFontTx/>
                <a:buNone/>
                <a:tabLst/>
                <a:defRPr sz="2500" spc="75" baseline="12000">
                  <a:solidFill>
                    <a:srgbClr val="53585F"/>
                  </a:solidFill>
                  <a:latin typeface="Aller Light"/>
                  <a:ea typeface="Aller Light"/>
                  <a:cs typeface="Aller Light"/>
                  <a:sym typeface="Aller Light"/>
                </a:defRPr>
              </a:pPr>
              <a:endParaRPr kumimoji="0" sz="1251" b="0" i="0" u="none" strike="noStrike" kern="0" cap="none" spc="100" normalizeH="0" baseline="12000" noProof="0" dirty="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44" name="Shape 3490">
              <a:extLst>
                <a:ext uri="{FF2B5EF4-FFF2-40B4-BE49-F238E27FC236}">
                  <a16:creationId xmlns:a16="http://schemas.microsoft.com/office/drawing/2014/main" id="{A08649F0-D669-4177-8807-366B3D5019F9}"/>
                </a:ext>
              </a:extLst>
            </p:cNvPr>
            <p:cNvSpPr/>
            <p:nvPr/>
          </p:nvSpPr>
          <p:spPr>
            <a:xfrm>
              <a:off x="4319184" y="3035135"/>
              <a:ext cx="96987" cy="96987"/>
            </a:xfrm>
            <a:prstGeom prst="ellipse">
              <a:avLst/>
            </a:prstGeom>
            <a:solidFill>
              <a:srgbClr val="000000"/>
            </a:solidFill>
            <a:ln w="12700">
              <a:miter lim="400000"/>
            </a:ln>
          </p:spPr>
          <p:txBody>
            <a:bodyPr lIns="19051" tIns="19051" rIns="19051" bIns="19051" anchor="ctr"/>
            <a:lstStyle/>
            <a:p>
              <a:pPr defTabSz="1219170">
                <a:lnSpc>
                  <a:spcPct val="130000"/>
                </a:lnSpc>
                <a:defRPr sz="2500" spc="75" baseline="12000">
                  <a:solidFill>
                    <a:srgbClr val="53585F"/>
                  </a:solidFill>
                  <a:latin typeface="Aller Light"/>
                  <a:ea typeface="Aller Light"/>
                  <a:cs typeface="Aller Light"/>
                  <a:sym typeface="Aller Light"/>
                </a:defRPr>
              </a:pPr>
              <a:endParaRPr sz="1251" spc="100" baseline="1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sp>
        <p:nvSpPr>
          <p:cNvPr id="10" name="矩形 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F783AAF7-0C78-B5B5-343A-DB011512703B}"/>
              </a:ext>
            </a:extLst>
          </p:cNvPr>
          <p:cNvSpPr/>
          <p:nvPr/>
        </p:nvSpPr>
        <p:spPr>
          <a:xfrm>
            <a:off x="1394816" y="516299"/>
            <a:ext cx="2068296" cy="531684"/>
          </a:xfrm>
          <a:prstGeom prst="rect">
            <a:avLst/>
          </a:prstGeom>
        </p:spPr>
        <p:txBody>
          <a:bodyPr wrap="square">
            <a:spAutoFit/>
          </a:bodyPr>
          <a:lstStyle/>
          <a:p>
            <a:pPr fontAlgn="base">
              <a:lnSpc>
                <a:spcPct val="130000"/>
              </a:lnSpc>
              <a:spcBef>
                <a:spcPct val="0"/>
              </a:spcBef>
              <a:spcAft>
                <a:spcPct val="0"/>
              </a:spcAft>
              <a:defRPr/>
            </a:pPr>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监控与评估</a:t>
            </a:r>
            <a:endParaRPr lang="en-US" altLang="zh-CN"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sp>
        <p:nvSpPr>
          <p:cNvPr id="11" name="椭圆 10">
            <a:extLst>
              <a:ext uri="{FF2B5EF4-FFF2-40B4-BE49-F238E27FC236}">
                <a16:creationId xmlns:a16="http://schemas.microsoft.com/office/drawing/2014/main" id="{8F2FB749-256E-96F3-9208-917590B6A95F}"/>
              </a:ext>
            </a:extLst>
          </p:cNvPr>
          <p:cNvSpPr/>
          <p:nvPr/>
        </p:nvSpPr>
        <p:spPr>
          <a:xfrm>
            <a:off x="574084" y="501791"/>
            <a:ext cx="576021" cy="576022"/>
          </a:xfrm>
          <a:prstGeom prst="ellipse">
            <a:avLst/>
          </a:prstGeom>
          <a:solidFill>
            <a:srgbClr val="FBD77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04</a:t>
            </a:r>
            <a:endPar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pic>
        <p:nvPicPr>
          <p:cNvPr id="12" name="picture" descr="descript">
            <a:extLst>
              <a:ext uri="{FF2B5EF4-FFF2-40B4-BE49-F238E27FC236}">
                <a16:creationId xmlns:a16="http://schemas.microsoft.com/office/drawing/2014/main" id="{D70453D3-0D5B-11B6-466F-078AEF477008}"/>
              </a:ext>
            </a:extLst>
          </p:cNvPr>
          <p:cNvPicPr/>
          <p:nvPr/>
        </p:nvPicPr>
        <p:blipFill>
          <a:blip r:embed="rId5"/>
          <a:stretch>
            <a:fillRect/>
          </a:stretch>
        </p:blipFill>
        <p:spPr>
          <a:xfrm>
            <a:off x="1507467" y="1885228"/>
            <a:ext cx="4329196" cy="2470155"/>
          </a:xfrm>
          <a:prstGeom prst="rect">
            <a:avLst/>
          </a:prstGeom>
        </p:spPr>
      </p:pic>
      <p:grpSp>
        <p:nvGrpSpPr>
          <p:cNvPr id="13" name="Group 3486">
            <a:extLst>
              <a:ext uri="{FF2B5EF4-FFF2-40B4-BE49-F238E27FC236}">
                <a16:creationId xmlns:a16="http://schemas.microsoft.com/office/drawing/2014/main" id="{A4D5B5BC-2C92-0AB6-5EF2-85280EA14E9D}"/>
              </a:ext>
            </a:extLst>
          </p:cNvPr>
          <p:cNvGrpSpPr/>
          <p:nvPr/>
        </p:nvGrpSpPr>
        <p:grpSpPr>
          <a:xfrm>
            <a:off x="6456943" y="1734247"/>
            <a:ext cx="4663186" cy="3693695"/>
            <a:chOff x="0" y="0"/>
            <a:chExt cx="10190417" cy="8071800"/>
          </a:xfrm>
        </p:grpSpPr>
        <p:sp>
          <p:nvSpPr>
            <p:cNvPr id="14" name="Shape 3481">
              <a:extLst>
                <a:ext uri="{FF2B5EF4-FFF2-40B4-BE49-F238E27FC236}">
                  <a16:creationId xmlns:a16="http://schemas.microsoft.com/office/drawing/2014/main" id="{6C4259F9-58CC-0E6E-52CC-850850A51368}"/>
                </a:ext>
              </a:extLst>
            </p:cNvPr>
            <p:cNvSpPr/>
            <p:nvPr/>
          </p:nvSpPr>
          <p:spPr>
            <a:xfrm>
              <a:off x="3370462" y="7023756"/>
              <a:ext cx="3456434" cy="1048044"/>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cap="flat">
              <a:noFill/>
              <a:miter lim="400000"/>
            </a:ln>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15" name="Shape 3482">
              <a:extLst>
                <a:ext uri="{FF2B5EF4-FFF2-40B4-BE49-F238E27FC236}">
                  <a16:creationId xmlns:a16="http://schemas.microsoft.com/office/drawing/2014/main" id="{DC6A5672-3275-8FB2-DD0B-5DE71D2E60B8}"/>
                </a:ext>
              </a:extLst>
            </p:cNvPr>
            <p:cNvSpPr/>
            <p:nvPr/>
          </p:nvSpPr>
          <p:spPr>
            <a:xfrm>
              <a:off x="0" y="0"/>
              <a:ext cx="10190405" cy="7029540"/>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cap="flat">
              <a:noFill/>
              <a:miter lim="400000"/>
            </a:ln>
            <a:effectLst>
              <a:outerShdw blurRad="25400" dist="25400" dir="5400000" rotWithShape="0">
                <a:srgbClr val="000000">
                  <a:alpha val="50000"/>
                </a:srgbClr>
              </a:outerShdw>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16" name="Shape 3483">
              <a:extLst>
                <a:ext uri="{FF2B5EF4-FFF2-40B4-BE49-F238E27FC236}">
                  <a16:creationId xmlns:a16="http://schemas.microsoft.com/office/drawing/2014/main" id="{3F217828-B717-9EB6-BC85-F001C9C650AF}"/>
                </a:ext>
              </a:extLst>
            </p:cNvPr>
            <p:cNvSpPr/>
            <p:nvPr/>
          </p:nvSpPr>
          <p:spPr>
            <a:xfrm>
              <a:off x="0" y="0"/>
              <a:ext cx="10190417" cy="61034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cap="flat">
              <a:noFill/>
              <a:miter lim="400000"/>
            </a:ln>
            <a:effectLst/>
          </p:spPr>
          <p:txBody>
            <a:bodyPr wrap="square" lIns="19051" tIns="19051" rIns="19051" bIns="19051" numCol="1" anchor="ctr">
              <a:noAutofit/>
            </a:bodyPr>
            <a:lstStyle/>
            <a:p>
              <a:pPr defTabSz="228594">
                <a:lnSpc>
                  <a:spcPct val="130000"/>
                </a:lnSpc>
                <a:defRPr sz="3000" baseline="10000">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Source Sans Pro Semibold" panose="020B0603030403020204"/>
                  <a:sym typeface="Source Sans Pro Semibold" panose="020B0603030403020204"/>
                </a:defRPr>
              </a:pPr>
              <a:endParaRPr sz="1500" baseline="10000" dirty="0">
                <a:solidFill>
                  <a:srgbClr val="000000"/>
                </a:solidFill>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mn-ea"/>
                <a:sym typeface="+mn-lt"/>
              </a:endParaRPr>
            </a:p>
          </p:txBody>
        </p:sp>
        <p:pic>
          <p:nvPicPr>
            <p:cNvPr id="17" name="blank7.jpg">
              <a:extLst>
                <a:ext uri="{FF2B5EF4-FFF2-40B4-BE49-F238E27FC236}">
                  <a16:creationId xmlns:a16="http://schemas.microsoft.com/office/drawing/2014/main" id="{B036CDFC-EC30-BFFE-5018-61FF65212A4A}"/>
                </a:ext>
              </a:extLst>
            </p:cNvPr>
            <p:cNvPicPr>
              <a:picLocks noChangeAspect="1"/>
            </p:cNvPicPr>
            <p:nvPr/>
          </p:nvPicPr>
          <p:blipFill>
            <a:blip r:embed="rId4"/>
            <a:srcRect t="29671" b="29671"/>
            <a:stretch>
              <a:fillRect/>
            </a:stretch>
          </p:blipFill>
          <p:spPr>
            <a:xfrm>
              <a:off x="379315" y="329937"/>
              <a:ext cx="9460552" cy="5440689"/>
            </a:xfrm>
            <a:prstGeom prst="rect">
              <a:avLst/>
            </a:prstGeom>
            <a:ln w="12700" cap="flat">
              <a:noFill/>
              <a:miter lim="400000"/>
              <a:headEnd/>
              <a:tailEnd/>
            </a:ln>
            <a:effectLst/>
          </p:spPr>
        </p:pic>
      </p:grpSp>
      <p:pic>
        <p:nvPicPr>
          <p:cNvPr id="19" name="picture" descr="descript">
            <a:extLst>
              <a:ext uri="{FF2B5EF4-FFF2-40B4-BE49-F238E27FC236}">
                <a16:creationId xmlns:a16="http://schemas.microsoft.com/office/drawing/2014/main" id="{317747CD-901D-5A0E-0CBF-0502AD5BB230}"/>
              </a:ext>
            </a:extLst>
          </p:cNvPr>
          <p:cNvPicPr/>
          <p:nvPr/>
        </p:nvPicPr>
        <p:blipFill>
          <a:blip r:embed="rId6"/>
          <a:stretch>
            <a:fillRect/>
          </a:stretch>
        </p:blipFill>
        <p:spPr>
          <a:xfrm>
            <a:off x="6630514" y="1879033"/>
            <a:ext cx="4329200" cy="2489686"/>
          </a:xfrm>
          <a:prstGeom prst="rect">
            <a:avLst/>
          </a:prstGeom>
        </p:spPr>
      </p:pic>
      <p:sp>
        <p:nvSpPr>
          <p:cNvPr id="20" name="TextBox 33">
            <a:extLst>
              <a:ext uri="{FF2B5EF4-FFF2-40B4-BE49-F238E27FC236}">
                <a16:creationId xmlns:a16="http://schemas.microsoft.com/office/drawing/2014/main" id="{9A20D246-3AED-B870-982F-FC2E97178BD8}"/>
              </a:ext>
            </a:extLst>
          </p:cNvPr>
          <p:cNvSpPr txBox="1"/>
          <p:nvPr/>
        </p:nvSpPr>
        <p:spPr>
          <a:xfrm>
            <a:off x="7999283" y="5673667"/>
            <a:ext cx="3271691" cy="461665"/>
          </a:xfrm>
          <a:prstGeom prst="rect">
            <a:avLst/>
          </a:prstGeom>
          <a:noFill/>
        </p:spPr>
        <p:txBody>
          <a:bodyPr wrap="square" rtlCol="0">
            <a:spAutoFit/>
          </a:bodyPr>
          <a:lstStyle/>
          <a:p>
            <a:pPr defTabSz="412104" hangingPunct="0"/>
            <a:r>
              <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50</a:t>
            </a:r>
            <a:r>
              <a:rPr lang="zh-CN" altLang="en-US"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并发，网络负载统计</a:t>
            </a:r>
            <a:endPar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nvGrpSpPr>
          <p:cNvPr id="21" name="组合 20">
            <a:extLst>
              <a:ext uri="{FF2B5EF4-FFF2-40B4-BE49-F238E27FC236}">
                <a16:creationId xmlns:a16="http://schemas.microsoft.com/office/drawing/2014/main" id="{70582032-52FF-9CAB-9726-94A3B0F9CB01}"/>
              </a:ext>
            </a:extLst>
          </p:cNvPr>
          <p:cNvGrpSpPr/>
          <p:nvPr/>
        </p:nvGrpSpPr>
        <p:grpSpPr>
          <a:xfrm rot="684466">
            <a:off x="8765388" y="4556966"/>
            <a:ext cx="1422685" cy="915632"/>
            <a:chOff x="2993486" y="2216490"/>
            <a:chExt cx="1422685" cy="915632"/>
          </a:xfrm>
        </p:grpSpPr>
        <p:sp>
          <p:nvSpPr>
            <p:cNvPr id="22" name="Shape 3489">
              <a:extLst>
                <a:ext uri="{FF2B5EF4-FFF2-40B4-BE49-F238E27FC236}">
                  <a16:creationId xmlns:a16="http://schemas.microsoft.com/office/drawing/2014/main" id="{2EBF64C7-FD5F-5256-8E32-30C0AF280264}"/>
                </a:ext>
              </a:extLst>
            </p:cNvPr>
            <p:cNvSpPr/>
            <p:nvPr/>
          </p:nvSpPr>
          <p:spPr>
            <a:xfrm>
              <a:off x="2993486" y="2216490"/>
              <a:ext cx="1369719" cy="862667"/>
            </a:xfrm>
            <a:prstGeom prst="line">
              <a:avLst/>
            </a:prstGeom>
            <a:ln>
              <a:solidFill>
                <a:srgbClr val="FFFFFF">
                  <a:lumMod val="75000"/>
                </a:srgbClr>
              </a:solidFill>
              <a:miter lim="400000"/>
            </a:ln>
          </p:spPr>
          <p:txBody>
            <a:bodyPr lIns="25400" tIns="25400" rIns="25400" bIns="25400" anchor="ctr"/>
            <a:lstStyle/>
            <a:p>
              <a:pPr marL="0" marR="0" lvl="0" indent="0" defTabSz="1219170" eaLnBrk="1" fontAlgn="auto" latinLnBrk="0" hangingPunct="1">
                <a:lnSpc>
                  <a:spcPct val="130000"/>
                </a:lnSpc>
                <a:spcBef>
                  <a:spcPts val="0"/>
                </a:spcBef>
                <a:spcAft>
                  <a:spcPts val="0"/>
                </a:spcAft>
                <a:buClrTx/>
                <a:buSzTx/>
                <a:buFontTx/>
                <a:buNone/>
                <a:tabLst/>
                <a:defRPr sz="2500" spc="75" baseline="12000">
                  <a:solidFill>
                    <a:srgbClr val="53585F"/>
                  </a:solidFill>
                  <a:latin typeface="Aller Light"/>
                  <a:ea typeface="Aller Light"/>
                  <a:cs typeface="Aller Light"/>
                  <a:sym typeface="Aller Light"/>
                </a:defRPr>
              </a:pPr>
              <a:endParaRPr kumimoji="0" sz="1251" b="0" i="0" u="none" strike="noStrike" kern="0" cap="none" spc="100" normalizeH="0" baseline="12000" noProof="0" dirty="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23" name="Shape 3490">
              <a:extLst>
                <a:ext uri="{FF2B5EF4-FFF2-40B4-BE49-F238E27FC236}">
                  <a16:creationId xmlns:a16="http://schemas.microsoft.com/office/drawing/2014/main" id="{22789A2A-0F66-A1B3-7D86-B26CDB08ED66}"/>
                </a:ext>
              </a:extLst>
            </p:cNvPr>
            <p:cNvSpPr/>
            <p:nvPr/>
          </p:nvSpPr>
          <p:spPr>
            <a:xfrm>
              <a:off x="4319184" y="3035135"/>
              <a:ext cx="96987" cy="96987"/>
            </a:xfrm>
            <a:prstGeom prst="ellipse">
              <a:avLst/>
            </a:prstGeom>
            <a:solidFill>
              <a:srgbClr val="000000"/>
            </a:solidFill>
            <a:ln w="12700">
              <a:miter lim="400000"/>
            </a:ln>
          </p:spPr>
          <p:txBody>
            <a:bodyPr lIns="19051" tIns="19051" rIns="19051" bIns="19051" anchor="ctr"/>
            <a:lstStyle/>
            <a:p>
              <a:pPr defTabSz="1219170">
                <a:lnSpc>
                  <a:spcPct val="130000"/>
                </a:lnSpc>
                <a:defRPr sz="2500" spc="75" baseline="12000">
                  <a:solidFill>
                    <a:srgbClr val="53585F"/>
                  </a:solidFill>
                  <a:latin typeface="Aller Light"/>
                  <a:ea typeface="Aller Light"/>
                  <a:cs typeface="Aller Light"/>
                  <a:sym typeface="Aller Light"/>
                </a:defRPr>
              </a:pPr>
              <a:endParaRPr sz="1251" spc="100" baseline="1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spTree>
    <p:extLst>
      <p:ext uri="{BB962C8B-B14F-4D97-AF65-F5344CB8AC3E}">
        <p14:creationId xmlns:p14="http://schemas.microsoft.com/office/powerpoint/2010/main" val="4269746400"/>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750"/>
                                        <p:tgtEl>
                                          <p:spTgt spid="41"/>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750"/>
                                        <p:tgtEl>
                                          <p:spTgt spid="21"/>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588C0CA-9B90-D8FE-C7B7-6DAF619B1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4" name="文本框 3">
            <a:extLst>
              <a:ext uri="{FF2B5EF4-FFF2-40B4-BE49-F238E27FC236}">
                <a16:creationId xmlns:a16="http://schemas.microsoft.com/office/drawing/2014/main" id="{44CC2D45-6CC5-396D-9F5D-0D6E8D4F75D4}"/>
              </a:ext>
            </a:extLst>
          </p:cNvPr>
          <p:cNvSpPr txBox="1"/>
          <p:nvPr/>
        </p:nvSpPr>
        <p:spPr>
          <a:xfrm>
            <a:off x="848298" y="1578817"/>
            <a:ext cx="6808425" cy="1200329"/>
          </a:xfrm>
          <a:prstGeom prst="rect">
            <a:avLst/>
          </a:prstGeom>
          <a:noFill/>
        </p:spPr>
        <p:txBody>
          <a:bodyPr wrap="square" rtlCol="0">
            <a:spAutoFit/>
          </a:bodyPr>
          <a:lstStyle/>
          <a:p>
            <a:r>
              <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近年来，城市流浪猫咪过剩的问题引发越来越多的关注，人性化地处理过剩猫、科学处理人猫关系是我们的共同目标。</a:t>
            </a:r>
            <a:endParaRPr lang="en-US" altLang="zh-CN"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p:txBody>
      </p:sp>
      <p:pic>
        <p:nvPicPr>
          <p:cNvPr id="9" name="图片 8">
            <a:extLst>
              <a:ext uri="{FF2B5EF4-FFF2-40B4-BE49-F238E27FC236}">
                <a16:creationId xmlns:a16="http://schemas.microsoft.com/office/drawing/2014/main" id="{81592CC3-BAD0-B290-A643-DA386E5713A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7824273" y="541837"/>
            <a:ext cx="3766058" cy="5646145"/>
          </a:xfrm>
          <a:prstGeom prst="rect">
            <a:avLst/>
          </a:prstGeom>
        </p:spPr>
      </p:pic>
      <p:grpSp>
        <p:nvGrpSpPr>
          <p:cNvPr id="14" name="组合 13">
            <a:extLst>
              <a:ext uri="{FF2B5EF4-FFF2-40B4-BE49-F238E27FC236}">
                <a16:creationId xmlns:a16="http://schemas.microsoft.com/office/drawing/2014/main" id="{27CB6816-ACF8-A180-5BDC-C3D0037EDBE8}"/>
              </a:ext>
            </a:extLst>
          </p:cNvPr>
          <p:cNvGrpSpPr/>
          <p:nvPr/>
        </p:nvGrpSpPr>
        <p:grpSpPr>
          <a:xfrm>
            <a:off x="848298" y="509363"/>
            <a:ext cx="5058170" cy="652051"/>
            <a:chOff x="1205065" y="4912908"/>
            <a:chExt cx="5058170" cy="652051"/>
          </a:xfrm>
        </p:grpSpPr>
        <p:sp>
          <p:nvSpPr>
            <p:cNvPr id="10" name="矩形 9">
              <a:extLst>
                <a:ext uri="{FF2B5EF4-FFF2-40B4-BE49-F238E27FC236}">
                  <a16:creationId xmlns:a16="http://schemas.microsoft.com/office/drawing/2014/main" id="{BB2C1A89-F5F9-AD6D-154E-2CD267174F1B}"/>
                </a:ext>
              </a:extLst>
            </p:cNvPr>
            <p:cNvSpPr/>
            <p:nvPr/>
          </p:nvSpPr>
          <p:spPr>
            <a:xfrm>
              <a:off x="1205065" y="4912908"/>
              <a:ext cx="575684" cy="575940"/>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1" name="矩形 10">
              <a:extLst>
                <a:ext uri="{FF2B5EF4-FFF2-40B4-BE49-F238E27FC236}">
                  <a16:creationId xmlns:a16="http://schemas.microsoft.com/office/drawing/2014/main" id="{96F263B7-3631-8225-D2BE-2EEA3A890961}"/>
                </a:ext>
              </a:extLst>
            </p:cNvPr>
            <p:cNvSpPr/>
            <p:nvPr/>
          </p:nvSpPr>
          <p:spPr>
            <a:xfrm>
              <a:off x="1780750" y="4912908"/>
              <a:ext cx="4413573" cy="575940"/>
            </a:xfrm>
            <a:prstGeom prst="rect">
              <a:avLst/>
            </a:prstGeom>
            <a:solidFill>
              <a:srgbClr val="C4D7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2" name="Rectangle 24">
              <a:extLst>
                <a:ext uri="{FF2B5EF4-FFF2-40B4-BE49-F238E27FC236}">
                  <a16:creationId xmlns:a16="http://schemas.microsoft.com/office/drawing/2014/main" id="{DEA4F4C8-F1EB-5183-FF29-0D7C12A9DCA0}"/>
                </a:ext>
              </a:extLst>
            </p:cNvPr>
            <p:cNvSpPr>
              <a:spLocks noChangeArrowheads="1"/>
            </p:cNvSpPr>
            <p:nvPr/>
          </p:nvSpPr>
          <p:spPr bwMode="auto">
            <a:xfrm>
              <a:off x="1998702" y="5008588"/>
              <a:ext cx="4029787" cy="48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nSpc>
                  <a:spcPct val="120000"/>
                </a:lnSpc>
                <a:defRPr/>
              </a:pP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项目背景</a:t>
              </a:r>
            </a:p>
          </p:txBody>
        </p:sp>
        <p:sp>
          <p:nvSpPr>
            <p:cNvPr id="13" name="矩形 12">
              <a:extLst>
                <a:ext uri="{FF2B5EF4-FFF2-40B4-BE49-F238E27FC236}">
                  <a16:creationId xmlns:a16="http://schemas.microsoft.com/office/drawing/2014/main" id="{1D49FB50-7D24-DB89-A715-90D951DAB2E4}"/>
                </a:ext>
              </a:extLst>
            </p:cNvPr>
            <p:cNvSpPr/>
            <p:nvPr/>
          </p:nvSpPr>
          <p:spPr>
            <a:xfrm>
              <a:off x="1321414" y="4989019"/>
              <a:ext cx="4941821" cy="575940"/>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15" name="文本框 14">
            <a:extLst>
              <a:ext uri="{FF2B5EF4-FFF2-40B4-BE49-F238E27FC236}">
                <a16:creationId xmlns:a16="http://schemas.microsoft.com/office/drawing/2014/main" id="{DB5066EC-1A9D-950C-7BF9-DA6F3B8C645D}"/>
              </a:ext>
            </a:extLst>
          </p:cNvPr>
          <p:cNvSpPr txBox="1"/>
          <p:nvPr/>
        </p:nvSpPr>
        <p:spPr>
          <a:xfrm>
            <a:off x="848298" y="4249925"/>
            <a:ext cx="6610120" cy="1846659"/>
          </a:xfrm>
          <a:prstGeom prst="rect">
            <a:avLst/>
          </a:prstGeom>
          <a:noFill/>
        </p:spPr>
        <p:txBody>
          <a:bodyPr wrap="square" rtlCol="0">
            <a:spAutoFit/>
          </a:bodyPr>
          <a:lstStyle/>
          <a:p>
            <a:r>
              <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本项目的出现旨在为各种流浪动物救助组织提供一个呼吁群众保护动物、为流浪猫猫提供便利生活的平台，有助于更多群众关注流浪猫咪，爱护流浪猫咪。</a:t>
            </a:r>
          </a:p>
          <a:p>
            <a:endParaRPr lang="zh-CN" altLang="en-US" dirty="0"/>
          </a:p>
        </p:txBody>
      </p:sp>
      <p:grpSp>
        <p:nvGrpSpPr>
          <p:cNvPr id="16" name="组合 15">
            <a:extLst>
              <a:ext uri="{FF2B5EF4-FFF2-40B4-BE49-F238E27FC236}">
                <a16:creationId xmlns:a16="http://schemas.microsoft.com/office/drawing/2014/main" id="{78E1CAB5-3E78-7A7E-89D2-F363D2A6DCE1}"/>
              </a:ext>
            </a:extLst>
          </p:cNvPr>
          <p:cNvGrpSpPr/>
          <p:nvPr/>
        </p:nvGrpSpPr>
        <p:grpSpPr>
          <a:xfrm>
            <a:off x="848298" y="3102973"/>
            <a:ext cx="5058170" cy="652051"/>
            <a:chOff x="1205065" y="4912908"/>
            <a:chExt cx="5058170" cy="652051"/>
          </a:xfrm>
        </p:grpSpPr>
        <p:sp>
          <p:nvSpPr>
            <p:cNvPr id="17" name="矩形 16">
              <a:extLst>
                <a:ext uri="{FF2B5EF4-FFF2-40B4-BE49-F238E27FC236}">
                  <a16:creationId xmlns:a16="http://schemas.microsoft.com/office/drawing/2014/main" id="{871D2F42-B87B-ED2D-B00B-A831CE6A9736}"/>
                </a:ext>
              </a:extLst>
            </p:cNvPr>
            <p:cNvSpPr/>
            <p:nvPr/>
          </p:nvSpPr>
          <p:spPr>
            <a:xfrm>
              <a:off x="1205065" y="4912908"/>
              <a:ext cx="575684" cy="575940"/>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8" name="矩形 17">
              <a:extLst>
                <a:ext uri="{FF2B5EF4-FFF2-40B4-BE49-F238E27FC236}">
                  <a16:creationId xmlns:a16="http://schemas.microsoft.com/office/drawing/2014/main" id="{4FA92C48-528A-18AB-9DF5-D01D481B75F6}"/>
                </a:ext>
              </a:extLst>
            </p:cNvPr>
            <p:cNvSpPr/>
            <p:nvPr/>
          </p:nvSpPr>
          <p:spPr>
            <a:xfrm>
              <a:off x="1780750" y="4912908"/>
              <a:ext cx="4413573" cy="575940"/>
            </a:xfrm>
            <a:prstGeom prst="rect">
              <a:avLst/>
            </a:prstGeom>
            <a:solidFill>
              <a:srgbClr val="C4D7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9" name="Rectangle 24">
              <a:extLst>
                <a:ext uri="{FF2B5EF4-FFF2-40B4-BE49-F238E27FC236}">
                  <a16:creationId xmlns:a16="http://schemas.microsoft.com/office/drawing/2014/main" id="{86213973-2BBC-7900-A484-D7D3AC7FB528}"/>
                </a:ext>
              </a:extLst>
            </p:cNvPr>
            <p:cNvSpPr>
              <a:spLocks noChangeArrowheads="1"/>
            </p:cNvSpPr>
            <p:nvPr/>
          </p:nvSpPr>
          <p:spPr bwMode="auto">
            <a:xfrm>
              <a:off x="1998702" y="5008588"/>
              <a:ext cx="4029787" cy="48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nSpc>
                  <a:spcPct val="120000"/>
                </a:lnSpc>
                <a:defRPr/>
              </a:pP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项目意义</a:t>
              </a:r>
            </a:p>
          </p:txBody>
        </p:sp>
        <p:sp>
          <p:nvSpPr>
            <p:cNvPr id="20" name="矩形 19">
              <a:extLst>
                <a:ext uri="{FF2B5EF4-FFF2-40B4-BE49-F238E27FC236}">
                  <a16:creationId xmlns:a16="http://schemas.microsoft.com/office/drawing/2014/main" id="{543741D8-F2FE-BAC1-72A1-E6ECC0A3E55E}"/>
                </a:ext>
              </a:extLst>
            </p:cNvPr>
            <p:cNvSpPr/>
            <p:nvPr/>
          </p:nvSpPr>
          <p:spPr>
            <a:xfrm>
              <a:off x="1321414" y="4989019"/>
              <a:ext cx="4941821" cy="575940"/>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Tree>
    <p:extLst>
      <p:ext uri="{BB962C8B-B14F-4D97-AF65-F5344CB8AC3E}">
        <p14:creationId xmlns:p14="http://schemas.microsoft.com/office/powerpoint/2010/main" val="161809806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41" name="TextBox 33">
            <a:extLst>
              <a:ext uri="{FF2B5EF4-FFF2-40B4-BE49-F238E27FC236}">
                <a16:creationId xmlns:a16="http://schemas.microsoft.com/office/drawing/2014/main" id="{75FEBC05-401E-44CE-99D4-4D232F26F6BB}"/>
              </a:ext>
            </a:extLst>
          </p:cNvPr>
          <p:cNvSpPr txBox="1"/>
          <p:nvPr/>
        </p:nvSpPr>
        <p:spPr>
          <a:xfrm>
            <a:off x="1186222" y="5705454"/>
            <a:ext cx="3271691" cy="461665"/>
          </a:xfrm>
          <a:prstGeom prst="rect">
            <a:avLst/>
          </a:prstGeom>
          <a:noFill/>
        </p:spPr>
        <p:txBody>
          <a:bodyPr wrap="square" rtlCol="0">
            <a:spAutoFit/>
          </a:bodyPr>
          <a:lstStyle/>
          <a:p>
            <a:pPr defTabSz="412104" hangingPunct="0"/>
            <a:r>
              <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100</a:t>
            </a:r>
            <a:r>
              <a:rPr lang="zh-CN" altLang="en-US"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并发，</a:t>
            </a:r>
            <a:r>
              <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CPU</a:t>
            </a:r>
            <a:r>
              <a:rPr lang="zh-CN" altLang="en-US"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负载统计</a:t>
            </a:r>
            <a:endPar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nvGrpSpPr>
          <p:cNvPr id="36" name="Group 3486">
            <a:extLst>
              <a:ext uri="{FF2B5EF4-FFF2-40B4-BE49-F238E27FC236}">
                <a16:creationId xmlns:a16="http://schemas.microsoft.com/office/drawing/2014/main" id="{5B2CF548-1EA4-4285-A638-3D15350975D7}"/>
              </a:ext>
            </a:extLst>
          </p:cNvPr>
          <p:cNvGrpSpPr/>
          <p:nvPr/>
        </p:nvGrpSpPr>
        <p:grpSpPr>
          <a:xfrm>
            <a:off x="1333891" y="1734247"/>
            <a:ext cx="4663186" cy="3693695"/>
            <a:chOff x="0" y="0"/>
            <a:chExt cx="10190417" cy="8071800"/>
          </a:xfrm>
        </p:grpSpPr>
        <p:sp>
          <p:nvSpPr>
            <p:cNvPr id="37" name="Shape 3481">
              <a:extLst>
                <a:ext uri="{FF2B5EF4-FFF2-40B4-BE49-F238E27FC236}">
                  <a16:creationId xmlns:a16="http://schemas.microsoft.com/office/drawing/2014/main" id="{72454E4D-EE44-4C34-AA4C-D25089D97252}"/>
                </a:ext>
              </a:extLst>
            </p:cNvPr>
            <p:cNvSpPr/>
            <p:nvPr/>
          </p:nvSpPr>
          <p:spPr>
            <a:xfrm>
              <a:off x="3370462" y="7023756"/>
              <a:ext cx="3456434" cy="1048044"/>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cap="flat">
              <a:noFill/>
              <a:miter lim="400000"/>
            </a:ln>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38" name="Shape 3482">
              <a:extLst>
                <a:ext uri="{FF2B5EF4-FFF2-40B4-BE49-F238E27FC236}">
                  <a16:creationId xmlns:a16="http://schemas.microsoft.com/office/drawing/2014/main" id="{5469008C-C4CE-445B-9252-BD6ADA33E4C1}"/>
                </a:ext>
              </a:extLst>
            </p:cNvPr>
            <p:cNvSpPr/>
            <p:nvPr/>
          </p:nvSpPr>
          <p:spPr>
            <a:xfrm>
              <a:off x="0" y="0"/>
              <a:ext cx="10190405" cy="7029540"/>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cap="flat">
              <a:noFill/>
              <a:miter lim="400000"/>
            </a:ln>
            <a:effectLst>
              <a:outerShdw blurRad="25400" dist="25400" dir="5400000" rotWithShape="0">
                <a:srgbClr val="000000">
                  <a:alpha val="50000"/>
                </a:srgbClr>
              </a:outerShdw>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39" name="Shape 3483">
              <a:extLst>
                <a:ext uri="{FF2B5EF4-FFF2-40B4-BE49-F238E27FC236}">
                  <a16:creationId xmlns:a16="http://schemas.microsoft.com/office/drawing/2014/main" id="{4976D6AF-F478-4B55-9806-D164EB4803BF}"/>
                </a:ext>
              </a:extLst>
            </p:cNvPr>
            <p:cNvSpPr/>
            <p:nvPr/>
          </p:nvSpPr>
          <p:spPr>
            <a:xfrm>
              <a:off x="0" y="0"/>
              <a:ext cx="10190417" cy="61034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cap="flat">
              <a:noFill/>
              <a:miter lim="400000"/>
            </a:ln>
            <a:effectLst/>
          </p:spPr>
          <p:txBody>
            <a:bodyPr wrap="square" lIns="19051" tIns="19051" rIns="19051" bIns="19051" numCol="1" anchor="ctr">
              <a:noAutofit/>
            </a:bodyPr>
            <a:lstStyle/>
            <a:p>
              <a:pPr defTabSz="228594">
                <a:lnSpc>
                  <a:spcPct val="130000"/>
                </a:lnSpc>
                <a:defRPr sz="3000" baseline="10000">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Source Sans Pro Semibold" panose="020B0603030403020204"/>
                  <a:sym typeface="Source Sans Pro Semibold" panose="020B0603030403020204"/>
                </a:defRPr>
              </a:pPr>
              <a:endParaRPr sz="1500" baseline="10000" dirty="0">
                <a:solidFill>
                  <a:srgbClr val="000000"/>
                </a:solidFill>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mn-ea"/>
                <a:sym typeface="+mn-lt"/>
              </a:endParaRPr>
            </a:p>
          </p:txBody>
        </p:sp>
        <p:pic>
          <p:nvPicPr>
            <p:cNvPr id="40" name="blank7.jpg">
              <a:extLst>
                <a:ext uri="{FF2B5EF4-FFF2-40B4-BE49-F238E27FC236}">
                  <a16:creationId xmlns:a16="http://schemas.microsoft.com/office/drawing/2014/main" id="{8D7D9F26-58F0-4F2B-BA2F-8EABF3418E96}"/>
                </a:ext>
              </a:extLst>
            </p:cNvPr>
            <p:cNvPicPr>
              <a:picLocks noChangeAspect="1"/>
            </p:cNvPicPr>
            <p:nvPr/>
          </p:nvPicPr>
          <p:blipFill>
            <a:blip r:embed="rId4"/>
            <a:srcRect t="29671" b="29671"/>
            <a:stretch>
              <a:fillRect/>
            </a:stretch>
          </p:blipFill>
          <p:spPr>
            <a:xfrm>
              <a:off x="379315" y="329937"/>
              <a:ext cx="9460552" cy="5440689"/>
            </a:xfrm>
            <a:prstGeom prst="rect">
              <a:avLst/>
            </a:prstGeom>
            <a:ln w="12700" cap="flat">
              <a:noFill/>
              <a:miter lim="400000"/>
              <a:headEnd/>
              <a:tailEnd/>
            </a:ln>
            <a:effectLst/>
          </p:spPr>
        </p:pic>
      </p:grpSp>
      <p:grpSp>
        <p:nvGrpSpPr>
          <p:cNvPr id="3" name="组合 2">
            <a:extLst>
              <a:ext uri="{FF2B5EF4-FFF2-40B4-BE49-F238E27FC236}">
                <a16:creationId xmlns:a16="http://schemas.microsoft.com/office/drawing/2014/main" id="{F788674B-770A-4EB6-BF0C-87F90452472A}"/>
              </a:ext>
            </a:extLst>
          </p:cNvPr>
          <p:cNvGrpSpPr/>
          <p:nvPr/>
        </p:nvGrpSpPr>
        <p:grpSpPr>
          <a:xfrm rot="6324648">
            <a:off x="2078100" y="4552243"/>
            <a:ext cx="1422685" cy="915632"/>
            <a:chOff x="2993486" y="2216490"/>
            <a:chExt cx="1422685" cy="915632"/>
          </a:xfrm>
        </p:grpSpPr>
        <p:sp>
          <p:nvSpPr>
            <p:cNvPr id="43" name="Shape 3489">
              <a:extLst>
                <a:ext uri="{FF2B5EF4-FFF2-40B4-BE49-F238E27FC236}">
                  <a16:creationId xmlns:a16="http://schemas.microsoft.com/office/drawing/2014/main" id="{027FC359-2F0E-4417-A545-DD694ED5E31D}"/>
                </a:ext>
              </a:extLst>
            </p:cNvPr>
            <p:cNvSpPr/>
            <p:nvPr/>
          </p:nvSpPr>
          <p:spPr>
            <a:xfrm>
              <a:off x="2993486" y="2216490"/>
              <a:ext cx="1369719" cy="862667"/>
            </a:xfrm>
            <a:prstGeom prst="line">
              <a:avLst/>
            </a:prstGeom>
            <a:ln>
              <a:solidFill>
                <a:srgbClr val="FFFFFF">
                  <a:lumMod val="75000"/>
                </a:srgbClr>
              </a:solidFill>
              <a:miter lim="400000"/>
            </a:ln>
          </p:spPr>
          <p:txBody>
            <a:bodyPr lIns="25400" tIns="25400" rIns="25400" bIns="25400" anchor="ctr"/>
            <a:lstStyle/>
            <a:p>
              <a:pPr marL="0" marR="0" lvl="0" indent="0" defTabSz="1219170" eaLnBrk="1" fontAlgn="auto" latinLnBrk="0" hangingPunct="1">
                <a:lnSpc>
                  <a:spcPct val="130000"/>
                </a:lnSpc>
                <a:spcBef>
                  <a:spcPts val="0"/>
                </a:spcBef>
                <a:spcAft>
                  <a:spcPts val="0"/>
                </a:spcAft>
                <a:buClrTx/>
                <a:buSzTx/>
                <a:buFontTx/>
                <a:buNone/>
                <a:tabLst/>
                <a:defRPr sz="2500" spc="75" baseline="12000">
                  <a:solidFill>
                    <a:srgbClr val="53585F"/>
                  </a:solidFill>
                  <a:latin typeface="Aller Light"/>
                  <a:ea typeface="Aller Light"/>
                  <a:cs typeface="Aller Light"/>
                  <a:sym typeface="Aller Light"/>
                </a:defRPr>
              </a:pPr>
              <a:endParaRPr kumimoji="0" sz="1251" b="0" i="0" u="none" strike="noStrike" kern="0" cap="none" spc="100" normalizeH="0" baseline="12000" noProof="0" dirty="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44" name="Shape 3490">
              <a:extLst>
                <a:ext uri="{FF2B5EF4-FFF2-40B4-BE49-F238E27FC236}">
                  <a16:creationId xmlns:a16="http://schemas.microsoft.com/office/drawing/2014/main" id="{A08649F0-D669-4177-8807-366B3D5019F9}"/>
                </a:ext>
              </a:extLst>
            </p:cNvPr>
            <p:cNvSpPr/>
            <p:nvPr/>
          </p:nvSpPr>
          <p:spPr>
            <a:xfrm>
              <a:off x="4319184" y="3035135"/>
              <a:ext cx="96987" cy="96987"/>
            </a:xfrm>
            <a:prstGeom prst="ellipse">
              <a:avLst/>
            </a:prstGeom>
            <a:solidFill>
              <a:srgbClr val="000000"/>
            </a:solidFill>
            <a:ln w="12700">
              <a:miter lim="400000"/>
            </a:ln>
          </p:spPr>
          <p:txBody>
            <a:bodyPr lIns="19051" tIns="19051" rIns="19051" bIns="19051" anchor="ctr"/>
            <a:lstStyle/>
            <a:p>
              <a:pPr defTabSz="1219170">
                <a:lnSpc>
                  <a:spcPct val="130000"/>
                </a:lnSpc>
                <a:defRPr sz="2500" spc="75" baseline="12000">
                  <a:solidFill>
                    <a:srgbClr val="53585F"/>
                  </a:solidFill>
                  <a:latin typeface="Aller Light"/>
                  <a:ea typeface="Aller Light"/>
                  <a:cs typeface="Aller Light"/>
                  <a:sym typeface="Aller Light"/>
                </a:defRPr>
              </a:pPr>
              <a:endParaRPr sz="1251" spc="100" baseline="1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sp>
        <p:nvSpPr>
          <p:cNvPr id="10" name="矩形 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F783AAF7-0C78-B5B5-343A-DB011512703B}"/>
              </a:ext>
            </a:extLst>
          </p:cNvPr>
          <p:cNvSpPr/>
          <p:nvPr/>
        </p:nvSpPr>
        <p:spPr>
          <a:xfrm>
            <a:off x="1394816" y="516299"/>
            <a:ext cx="2068296" cy="531684"/>
          </a:xfrm>
          <a:prstGeom prst="rect">
            <a:avLst/>
          </a:prstGeom>
        </p:spPr>
        <p:txBody>
          <a:bodyPr wrap="square">
            <a:spAutoFit/>
          </a:bodyPr>
          <a:lstStyle/>
          <a:p>
            <a:pPr fontAlgn="base">
              <a:lnSpc>
                <a:spcPct val="130000"/>
              </a:lnSpc>
              <a:spcBef>
                <a:spcPct val="0"/>
              </a:spcBef>
              <a:spcAft>
                <a:spcPct val="0"/>
              </a:spcAft>
              <a:defRPr/>
            </a:pPr>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监控与评估</a:t>
            </a:r>
            <a:endParaRPr lang="en-US" altLang="zh-CN"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sp>
        <p:nvSpPr>
          <p:cNvPr id="11" name="椭圆 10">
            <a:extLst>
              <a:ext uri="{FF2B5EF4-FFF2-40B4-BE49-F238E27FC236}">
                <a16:creationId xmlns:a16="http://schemas.microsoft.com/office/drawing/2014/main" id="{8F2FB749-256E-96F3-9208-917590B6A95F}"/>
              </a:ext>
            </a:extLst>
          </p:cNvPr>
          <p:cNvSpPr/>
          <p:nvPr/>
        </p:nvSpPr>
        <p:spPr>
          <a:xfrm>
            <a:off x="574084" y="501791"/>
            <a:ext cx="576021" cy="576022"/>
          </a:xfrm>
          <a:prstGeom prst="ellipse">
            <a:avLst/>
          </a:prstGeom>
          <a:solidFill>
            <a:srgbClr val="FBD77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04</a:t>
            </a:r>
            <a:endPar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nvGrpSpPr>
          <p:cNvPr id="13" name="Group 3486">
            <a:extLst>
              <a:ext uri="{FF2B5EF4-FFF2-40B4-BE49-F238E27FC236}">
                <a16:creationId xmlns:a16="http://schemas.microsoft.com/office/drawing/2014/main" id="{A4D5B5BC-2C92-0AB6-5EF2-85280EA14E9D}"/>
              </a:ext>
            </a:extLst>
          </p:cNvPr>
          <p:cNvGrpSpPr/>
          <p:nvPr/>
        </p:nvGrpSpPr>
        <p:grpSpPr>
          <a:xfrm>
            <a:off x="6456943" y="1734247"/>
            <a:ext cx="4663186" cy="3693695"/>
            <a:chOff x="0" y="0"/>
            <a:chExt cx="10190417" cy="8071800"/>
          </a:xfrm>
        </p:grpSpPr>
        <p:sp>
          <p:nvSpPr>
            <p:cNvPr id="14" name="Shape 3481">
              <a:extLst>
                <a:ext uri="{FF2B5EF4-FFF2-40B4-BE49-F238E27FC236}">
                  <a16:creationId xmlns:a16="http://schemas.microsoft.com/office/drawing/2014/main" id="{6C4259F9-58CC-0E6E-52CC-850850A51368}"/>
                </a:ext>
              </a:extLst>
            </p:cNvPr>
            <p:cNvSpPr/>
            <p:nvPr/>
          </p:nvSpPr>
          <p:spPr>
            <a:xfrm>
              <a:off x="3370462" y="7023756"/>
              <a:ext cx="3456434" cy="1048044"/>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cap="flat">
              <a:noFill/>
              <a:miter lim="400000"/>
            </a:ln>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15" name="Shape 3482">
              <a:extLst>
                <a:ext uri="{FF2B5EF4-FFF2-40B4-BE49-F238E27FC236}">
                  <a16:creationId xmlns:a16="http://schemas.microsoft.com/office/drawing/2014/main" id="{DC6A5672-3275-8FB2-DD0B-5DE71D2E60B8}"/>
                </a:ext>
              </a:extLst>
            </p:cNvPr>
            <p:cNvSpPr/>
            <p:nvPr/>
          </p:nvSpPr>
          <p:spPr>
            <a:xfrm>
              <a:off x="0" y="0"/>
              <a:ext cx="10190405" cy="7029540"/>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cap="flat">
              <a:noFill/>
              <a:miter lim="400000"/>
            </a:ln>
            <a:effectLst>
              <a:outerShdw blurRad="25400" dist="25400" dir="5400000" rotWithShape="0">
                <a:srgbClr val="000000">
                  <a:alpha val="50000"/>
                </a:srgbClr>
              </a:outerShdw>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16" name="Shape 3483">
              <a:extLst>
                <a:ext uri="{FF2B5EF4-FFF2-40B4-BE49-F238E27FC236}">
                  <a16:creationId xmlns:a16="http://schemas.microsoft.com/office/drawing/2014/main" id="{3F217828-B717-9EB6-BC85-F001C9C650AF}"/>
                </a:ext>
              </a:extLst>
            </p:cNvPr>
            <p:cNvSpPr/>
            <p:nvPr/>
          </p:nvSpPr>
          <p:spPr>
            <a:xfrm>
              <a:off x="0" y="0"/>
              <a:ext cx="10190417" cy="61034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cap="flat">
              <a:noFill/>
              <a:miter lim="400000"/>
            </a:ln>
            <a:effectLst/>
          </p:spPr>
          <p:txBody>
            <a:bodyPr wrap="square" lIns="19051" tIns="19051" rIns="19051" bIns="19051" numCol="1" anchor="ctr">
              <a:noAutofit/>
            </a:bodyPr>
            <a:lstStyle/>
            <a:p>
              <a:pPr defTabSz="228594">
                <a:lnSpc>
                  <a:spcPct val="130000"/>
                </a:lnSpc>
                <a:defRPr sz="3000" baseline="10000">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Source Sans Pro Semibold" panose="020B0603030403020204"/>
                  <a:sym typeface="Source Sans Pro Semibold" panose="020B0603030403020204"/>
                </a:defRPr>
              </a:pPr>
              <a:endParaRPr sz="1500" baseline="10000" dirty="0">
                <a:solidFill>
                  <a:srgbClr val="000000"/>
                </a:solidFill>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mn-ea"/>
                <a:sym typeface="+mn-lt"/>
              </a:endParaRPr>
            </a:p>
          </p:txBody>
        </p:sp>
        <p:pic>
          <p:nvPicPr>
            <p:cNvPr id="17" name="blank7.jpg">
              <a:extLst>
                <a:ext uri="{FF2B5EF4-FFF2-40B4-BE49-F238E27FC236}">
                  <a16:creationId xmlns:a16="http://schemas.microsoft.com/office/drawing/2014/main" id="{B036CDFC-EC30-BFFE-5018-61FF65212A4A}"/>
                </a:ext>
              </a:extLst>
            </p:cNvPr>
            <p:cNvPicPr>
              <a:picLocks noChangeAspect="1"/>
            </p:cNvPicPr>
            <p:nvPr/>
          </p:nvPicPr>
          <p:blipFill>
            <a:blip r:embed="rId4"/>
            <a:srcRect t="29671" b="29671"/>
            <a:stretch>
              <a:fillRect/>
            </a:stretch>
          </p:blipFill>
          <p:spPr>
            <a:xfrm>
              <a:off x="379315" y="329937"/>
              <a:ext cx="9460552" cy="5440689"/>
            </a:xfrm>
            <a:prstGeom prst="rect">
              <a:avLst/>
            </a:prstGeom>
            <a:ln w="12700" cap="flat">
              <a:noFill/>
              <a:miter lim="400000"/>
              <a:headEnd/>
              <a:tailEnd/>
            </a:ln>
            <a:effectLst/>
          </p:spPr>
        </p:pic>
      </p:grpSp>
      <p:sp>
        <p:nvSpPr>
          <p:cNvPr id="20" name="TextBox 33">
            <a:extLst>
              <a:ext uri="{FF2B5EF4-FFF2-40B4-BE49-F238E27FC236}">
                <a16:creationId xmlns:a16="http://schemas.microsoft.com/office/drawing/2014/main" id="{9A20D246-3AED-B870-982F-FC2E97178BD8}"/>
              </a:ext>
            </a:extLst>
          </p:cNvPr>
          <p:cNvSpPr txBox="1"/>
          <p:nvPr/>
        </p:nvSpPr>
        <p:spPr>
          <a:xfrm>
            <a:off x="7999283" y="5673667"/>
            <a:ext cx="3271691" cy="461665"/>
          </a:xfrm>
          <a:prstGeom prst="rect">
            <a:avLst/>
          </a:prstGeom>
          <a:noFill/>
        </p:spPr>
        <p:txBody>
          <a:bodyPr wrap="square" rtlCol="0">
            <a:spAutoFit/>
          </a:bodyPr>
          <a:lstStyle/>
          <a:p>
            <a:pPr defTabSz="412104" hangingPunct="0"/>
            <a:r>
              <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100</a:t>
            </a:r>
            <a:r>
              <a:rPr lang="zh-CN" altLang="en-US"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并发，网络负载统计</a:t>
            </a:r>
            <a:endPar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nvGrpSpPr>
          <p:cNvPr id="21" name="组合 20">
            <a:extLst>
              <a:ext uri="{FF2B5EF4-FFF2-40B4-BE49-F238E27FC236}">
                <a16:creationId xmlns:a16="http://schemas.microsoft.com/office/drawing/2014/main" id="{70582032-52FF-9CAB-9726-94A3B0F9CB01}"/>
              </a:ext>
            </a:extLst>
          </p:cNvPr>
          <p:cNvGrpSpPr/>
          <p:nvPr/>
        </p:nvGrpSpPr>
        <p:grpSpPr>
          <a:xfrm rot="684466">
            <a:off x="8765388" y="4556966"/>
            <a:ext cx="1422685" cy="915632"/>
            <a:chOff x="2993486" y="2216490"/>
            <a:chExt cx="1422685" cy="915632"/>
          </a:xfrm>
        </p:grpSpPr>
        <p:sp>
          <p:nvSpPr>
            <p:cNvPr id="22" name="Shape 3489">
              <a:extLst>
                <a:ext uri="{FF2B5EF4-FFF2-40B4-BE49-F238E27FC236}">
                  <a16:creationId xmlns:a16="http://schemas.microsoft.com/office/drawing/2014/main" id="{2EBF64C7-FD5F-5256-8E32-30C0AF280264}"/>
                </a:ext>
              </a:extLst>
            </p:cNvPr>
            <p:cNvSpPr/>
            <p:nvPr/>
          </p:nvSpPr>
          <p:spPr>
            <a:xfrm>
              <a:off x="2993486" y="2216490"/>
              <a:ext cx="1369719" cy="862667"/>
            </a:xfrm>
            <a:prstGeom prst="line">
              <a:avLst/>
            </a:prstGeom>
            <a:ln>
              <a:solidFill>
                <a:srgbClr val="FFFFFF">
                  <a:lumMod val="75000"/>
                </a:srgbClr>
              </a:solidFill>
              <a:miter lim="400000"/>
            </a:ln>
          </p:spPr>
          <p:txBody>
            <a:bodyPr lIns="25400" tIns="25400" rIns="25400" bIns="25400" anchor="ctr"/>
            <a:lstStyle/>
            <a:p>
              <a:pPr marL="0" marR="0" lvl="0" indent="0" defTabSz="1219170" eaLnBrk="1" fontAlgn="auto" latinLnBrk="0" hangingPunct="1">
                <a:lnSpc>
                  <a:spcPct val="130000"/>
                </a:lnSpc>
                <a:spcBef>
                  <a:spcPts val="0"/>
                </a:spcBef>
                <a:spcAft>
                  <a:spcPts val="0"/>
                </a:spcAft>
                <a:buClrTx/>
                <a:buSzTx/>
                <a:buFontTx/>
                <a:buNone/>
                <a:tabLst/>
                <a:defRPr sz="2500" spc="75" baseline="12000">
                  <a:solidFill>
                    <a:srgbClr val="53585F"/>
                  </a:solidFill>
                  <a:latin typeface="Aller Light"/>
                  <a:ea typeface="Aller Light"/>
                  <a:cs typeface="Aller Light"/>
                  <a:sym typeface="Aller Light"/>
                </a:defRPr>
              </a:pPr>
              <a:endParaRPr kumimoji="0" sz="1251" b="0" i="0" u="none" strike="noStrike" kern="0" cap="none" spc="100" normalizeH="0" baseline="12000" noProof="0" dirty="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23" name="Shape 3490">
              <a:extLst>
                <a:ext uri="{FF2B5EF4-FFF2-40B4-BE49-F238E27FC236}">
                  <a16:creationId xmlns:a16="http://schemas.microsoft.com/office/drawing/2014/main" id="{22789A2A-0F66-A1B3-7D86-B26CDB08ED66}"/>
                </a:ext>
              </a:extLst>
            </p:cNvPr>
            <p:cNvSpPr/>
            <p:nvPr/>
          </p:nvSpPr>
          <p:spPr>
            <a:xfrm>
              <a:off x="4319184" y="3035135"/>
              <a:ext cx="96987" cy="96987"/>
            </a:xfrm>
            <a:prstGeom prst="ellipse">
              <a:avLst/>
            </a:prstGeom>
            <a:solidFill>
              <a:srgbClr val="000000"/>
            </a:solidFill>
            <a:ln w="12700">
              <a:miter lim="400000"/>
            </a:ln>
          </p:spPr>
          <p:txBody>
            <a:bodyPr lIns="19051" tIns="19051" rIns="19051" bIns="19051" anchor="ctr"/>
            <a:lstStyle/>
            <a:p>
              <a:pPr defTabSz="1219170">
                <a:lnSpc>
                  <a:spcPct val="130000"/>
                </a:lnSpc>
                <a:defRPr sz="2500" spc="75" baseline="12000">
                  <a:solidFill>
                    <a:srgbClr val="53585F"/>
                  </a:solidFill>
                  <a:latin typeface="Aller Light"/>
                  <a:ea typeface="Aller Light"/>
                  <a:cs typeface="Aller Light"/>
                  <a:sym typeface="Aller Light"/>
                </a:defRPr>
              </a:pPr>
              <a:endParaRPr sz="1251" spc="100" baseline="1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pic>
        <p:nvPicPr>
          <p:cNvPr id="2" name="picture" descr="descript">
            <a:extLst>
              <a:ext uri="{FF2B5EF4-FFF2-40B4-BE49-F238E27FC236}">
                <a16:creationId xmlns:a16="http://schemas.microsoft.com/office/drawing/2014/main" id="{656DABBD-B2D0-6C49-50DD-18C707D20052}"/>
              </a:ext>
            </a:extLst>
          </p:cNvPr>
          <p:cNvPicPr/>
          <p:nvPr/>
        </p:nvPicPr>
        <p:blipFill>
          <a:blip r:embed="rId5"/>
          <a:stretch>
            <a:fillRect/>
          </a:stretch>
        </p:blipFill>
        <p:spPr>
          <a:xfrm>
            <a:off x="1507467" y="1885899"/>
            <a:ext cx="4329196" cy="2489686"/>
          </a:xfrm>
          <a:prstGeom prst="rect">
            <a:avLst/>
          </a:prstGeom>
        </p:spPr>
      </p:pic>
      <p:pic>
        <p:nvPicPr>
          <p:cNvPr id="5" name="picture" descr="descript">
            <a:extLst>
              <a:ext uri="{FF2B5EF4-FFF2-40B4-BE49-F238E27FC236}">
                <a16:creationId xmlns:a16="http://schemas.microsoft.com/office/drawing/2014/main" id="{3B54820D-AA1C-274D-EC4B-7922611BBE0F}"/>
              </a:ext>
            </a:extLst>
          </p:cNvPr>
          <p:cNvPicPr/>
          <p:nvPr/>
        </p:nvPicPr>
        <p:blipFill>
          <a:blip r:embed="rId6"/>
          <a:stretch>
            <a:fillRect/>
          </a:stretch>
        </p:blipFill>
        <p:spPr>
          <a:xfrm>
            <a:off x="6630519" y="1896992"/>
            <a:ext cx="4329196" cy="2458905"/>
          </a:xfrm>
          <a:prstGeom prst="rect">
            <a:avLst/>
          </a:prstGeom>
        </p:spPr>
      </p:pic>
    </p:spTree>
    <p:extLst>
      <p:ext uri="{BB962C8B-B14F-4D97-AF65-F5344CB8AC3E}">
        <p14:creationId xmlns:p14="http://schemas.microsoft.com/office/powerpoint/2010/main" val="374105649"/>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750"/>
                                        <p:tgtEl>
                                          <p:spTgt spid="41"/>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750"/>
                                        <p:tgtEl>
                                          <p:spTgt spid="21"/>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41" name="TextBox 33">
            <a:extLst>
              <a:ext uri="{FF2B5EF4-FFF2-40B4-BE49-F238E27FC236}">
                <a16:creationId xmlns:a16="http://schemas.microsoft.com/office/drawing/2014/main" id="{75FEBC05-401E-44CE-99D4-4D232F26F6BB}"/>
              </a:ext>
            </a:extLst>
          </p:cNvPr>
          <p:cNvSpPr txBox="1"/>
          <p:nvPr/>
        </p:nvSpPr>
        <p:spPr>
          <a:xfrm>
            <a:off x="1186222" y="5705454"/>
            <a:ext cx="3271691" cy="461665"/>
          </a:xfrm>
          <a:prstGeom prst="rect">
            <a:avLst/>
          </a:prstGeom>
          <a:noFill/>
        </p:spPr>
        <p:txBody>
          <a:bodyPr wrap="square" rtlCol="0">
            <a:spAutoFit/>
          </a:bodyPr>
          <a:lstStyle/>
          <a:p>
            <a:pPr defTabSz="412104" hangingPunct="0"/>
            <a:r>
              <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200</a:t>
            </a:r>
            <a:r>
              <a:rPr lang="zh-CN" altLang="en-US"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并发，</a:t>
            </a:r>
            <a:r>
              <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CPU</a:t>
            </a:r>
            <a:r>
              <a:rPr lang="zh-CN" altLang="en-US"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负载统计</a:t>
            </a:r>
            <a:endPar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nvGrpSpPr>
          <p:cNvPr id="36" name="Group 3486">
            <a:extLst>
              <a:ext uri="{FF2B5EF4-FFF2-40B4-BE49-F238E27FC236}">
                <a16:creationId xmlns:a16="http://schemas.microsoft.com/office/drawing/2014/main" id="{5B2CF548-1EA4-4285-A638-3D15350975D7}"/>
              </a:ext>
            </a:extLst>
          </p:cNvPr>
          <p:cNvGrpSpPr/>
          <p:nvPr/>
        </p:nvGrpSpPr>
        <p:grpSpPr>
          <a:xfrm>
            <a:off x="1333891" y="1734247"/>
            <a:ext cx="4663186" cy="3693695"/>
            <a:chOff x="0" y="0"/>
            <a:chExt cx="10190417" cy="8071800"/>
          </a:xfrm>
        </p:grpSpPr>
        <p:sp>
          <p:nvSpPr>
            <p:cNvPr id="37" name="Shape 3481">
              <a:extLst>
                <a:ext uri="{FF2B5EF4-FFF2-40B4-BE49-F238E27FC236}">
                  <a16:creationId xmlns:a16="http://schemas.microsoft.com/office/drawing/2014/main" id="{72454E4D-EE44-4C34-AA4C-D25089D97252}"/>
                </a:ext>
              </a:extLst>
            </p:cNvPr>
            <p:cNvSpPr/>
            <p:nvPr/>
          </p:nvSpPr>
          <p:spPr>
            <a:xfrm>
              <a:off x="3370462" y="7023756"/>
              <a:ext cx="3456434" cy="1048044"/>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cap="flat">
              <a:noFill/>
              <a:miter lim="400000"/>
            </a:ln>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38" name="Shape 3482">
              <a:extLst>
                <a:ext uri="{FF2B5EF4-FFF2-40B4-BE49-F238E27FC236}">
                  <a16:creationId xmlns:a16="http://schemas.microsoft.com/office/drawing/2014/main" id="{5469008C-C4CE-445B-9252-BD6ADA33E4C1}"/>
                </a:ext>
              </a:extLst>
            </p:cNvPr>
            <p:cNvSpPr/>
            <p:nvPr/>
          </p:nvSpPr>
          <p:spPr>
            <a:xfrm>
              <a:off x="0" y="0"/>
              <a:ext cx="10190405" cy="7029540"/>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cap="flat">
              <a:noFill/>
              <a:miter lim="400000"/>
            </a:ln>
            <a:effectLst>
              <a:outerShdw blurRad="25400" dist="25400" dir="5400000" rotWithShape="0">
                <a:srgbClr val="000000">
                  <a:alpha val="50000"/>
                </a:srgbClr>
              </a:outerShdw>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39" name="Shape 3483">
              <a:extLst>
                <a:ext uri="{FF2B5EF4-FFF2-40B4-BE49-F238E27FC236}">
                  <a16:creationId xmlns:a16="http://schemas.microsoft.com/office/drawing/2014/main" id="{4976D6AF-F478-4B55-9806-D164EB4803BF}"/>
                </a:ext>
              </a:extLst>
            </p:cNvPr>
            <p:cNvSpPr/>
            <p:nvPr/>
          </p:nvSpPr>
          <p:spPr>
            <a:xfrm>
              <a:off x="0" y="0"/>
              <a:ext cx="10190417" cy="61034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cap="flat">
              <a:noFill/>
              <a:miter lim="400000"/>
            </a:ln>
            <a:effectLst/>
          </p:spPr>
          <p:txBody>
            <a:bodyPr wrap="square" lIns="19051" tIns="19051" rIns="19051" bIns="19051" numCol="1" anchor="ctr">
              <a:noAutofit/>
            </a:bodyPr>
            <a:lstStyle/>
            <a:p>
              <a:pPr defTabSz="228594">
                <a:lnSpc>
                  <a:spcPct val="130000"/>
                </a:lnSpc>
                <a:defRPr sz="3000" baseline="10000">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Source Sans Pro Semibold" panose="020B0603030403020204"/>
                  <a:sym typeface="Source Sans Pro Semibold" panose="020B0603030403020204"/>
                </a:defRPr>
              </a:pPr>
              <a:endParaRPr sz="1500" baseline="10000" dirty="0">
                <a:solidFill>
                  <a:srgbClr val="000000"/>
                </a:solidFill>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mn-ea"/>
                <a:sym typeface="+mn-lt"/>
              </a:endParaRPr>
            </a:p>
          </p:txBody>
        </p:sp>
        <p:pic>
          <p:nvPicPr>
            <p:cNvPr id="40" name="blank7.jpg">
              <a:extLst>
                <a:ext uri="{FF2B5EF4-FFF2-40B4-BE49-F238E27FC236}">
                  <a16:creationId xmlns:a16="http://schemas.microsoft.com/office/drawing/2014/main" id="{8D7D9F26-58F0-4F2B-BA2F-8EABF3418E96}"/>
                </a:ext>
              </a:extLst>
            </p:cNvPr>
            <p:cNvPicPr>
              <a:picLocks noChangeAspect="1"/>
            </p:cNvPicPr>
            <p:nvPr/>
          </p:nvPicPr>
          <p:blipFill>
            <a:blip r:embed="rId4"/>
            <a:srcRect t="29671" b="29671"/>
            <a:stretch>
              <a:fillRect/>
            </a:stretch>
          </p:blipFill>
          <p:spPr>
            <a:xfrm>
              <a:off x="379315" y="329937"/>
              <a:ext cx="9460552" cy="5440689"/>
            </a:xfrm>
            <a:prstGeom prst="rect">
              <a:avLst/>
            </a:prstGeom>
            <a:ln w="12700" cap="flat">
              <a:noFill/>
              <a:miter lim="400000"/>
              <a:headEnd/>
              <a:tailEnd/>
            </a:ln>
            <a:effectLst/>
          </p:spPr>
        </p:pic>
      </p:grpSp>
      <p:grpSp>
        <p:nvGrpSpPr>
          <p:cNvPr id="3" name="组合 2">
            <a:extLst>
              <a:ext uri="{FF2B5EF4-FFF2-40B4-BE49-F238E27FC236}">
                <a16:creationId xmlns:a16="http://schemas.microsoft.com/office/drawing/2014/main" id="{F788674B-770A-4EB6-BF0C-87F90452472A}"/>
              </a:ext>
            </a:extLst>
          </p:cNvPr>
          <p:cNvGrpSpPr/>
          <p:nvPr/>
        </p:nvGrpSpPr>
        <p:grpSpPr>
          <a:xfrm rot="6324648">
            <a:off x="2078100" y="4552243"/>
            <a:ext cx="1422685" cy="915632"/>
            <a:chOff x="2993486" y="2216490"/>
            <a:chExt cx="1422685" cy="915632"/>
          </a:xfrm>
        </p:grpSpPr>
        <p:sp>
          <p:nvSpPr>
            <p:cNvPr id="43" name="Shape 3489">
              <a:extLst>
                <a:ext uri="{FF2B5EF4-FFF2-40B4-BE49-F238E27FC236}">
                  <a16:creationId xmlns:a16="http://schemas.microsoft.com/office/drawing/2014/main" id="{027FC359-2F0E-4417-A545-DD694ED5E31D}"/>
                </a:ext>
              </a:extLst>
            </p:cNvPr>
            <p:cNvSpPr/>
            <p:nvPr/>
          </p:nvSpPr>
          <p:spPr>
            <a:xfrm>
              <a:off x="2993486" y="2216490"/>
              <a:ext cx="1369719" cy="862667"/>
            </a:xfrm>
            <a:prstGeom prst="line">
              <a:avLst/>
            </a:prstGeom>
            <a:ln>
              <a:solidFill>
                <a:srgbClr val="FFFFFF">
                  <a:lumMod val="75000"/>
                </a:srgbClr>
              </a:solidFill>
              <a:miter lim="400000"/>
            </a:ln>
          </p:spPr>
          <p:txBody>
            <a:bodyPr lIns="25400" tIns="25400" rIns="25400" bIns="25400" anchor="ctr"/>
            <a:lstStyle/>
            <a:p>
              <a:pPr marL="0" marR="0" lvl="0" indent="0" defTabSz="1219170" eaLnBrk="1" fontAlgn="auto" latinLnBrk="0" hangingPunct="1">
                <a:lnSpc>
                  <a:spcPct val="130000"/>
                </a:lnSpc>
                <a:spcBef>
                  <a:spcPts val="0"/>
                </a:spcBef>
                <a:spcAft>
                  <a:spcPts val="0"/>
                </a:spcAft>
                <a:buClrTx/>
                <a:buSzTx/>
                <a:buFontTx/>
                <a:buNone/>
                <a:tabLst/>
                <a:defRPr sz="2500" spc="75" baseline="12000">
                  <a:solidFill>
                    <a:srgbClr val="53585F"/>
                  </a:solidFill>
                  <a:latin typeface="Aller Light"/>
                  <a:ea typeface="Aller Light"/>
                  <a:cs typeface="Aller Light"/>
                  <a:sym typeface="Aller Light"/>
                </a:defRPr>
              </a:pPr>
              <a:endParaRPr kumimoji="0" sz="1251" b="0" i="0" u="none" strike="noStrike" kern="0" cap="none" spc="100" normalizeH="0" baseline="12000" noProof="0" dirty="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44" name="Shape 3490">
              <a:extLst>
                <a:ext uri="{FF2B5EF4-FFF2-40B4-BE49-F238E27FC236}">
                  <a16:creationId xmlns:a16="http://schemas.microsoft.com/office/drawing/2014/main" id="{A08649F0-D669-4177-8807-366B3D5019F9}"/>
                </a:ext>
              </a:extLst>
            </p:cNvPr>
            <p:cNvSpPr/>
            <p:nvPr/>
          </p:nvSpPr>
          <p:spPr>
            <a:xfrm>
              <a:off x="4319184" y="3035135"/>
              <a:ext cx="96987" cy="96987"/>
            </a:xfrm>
            <a:prstGeom prst="ellipse">
              <a:avLst/>
            </a:prstGeom>
            <a:solidFill>
              <a:srgbClr val="000000"/>
            </a:solidFill>
            <a:ln w="12700">
              <a:miter lim="400000"/>
            </a:ln>
          </p:spPr>
          <p:txBody>
            <a:bodyPr lIns="19051" tIns="19051" rIns="19051" bIns="19051" anchor="ctr"/>
            <a:lstStyle/>
            <a:p>
              <a:pPr defTabSz="1219170">
                <a:lnSpc>
                  <a:spcPct val="130000"/>
                </a:lnSpc>
                <a:defRPr sz="2500" spc="75" baseline="12000">
                  <a:solidFill>
                    <a:srgbClr val="53585F"/>
                  </a:solidFill>
                  <a:latin typeface="Aller Light"/>
                  <a:ea typeface="Aller Light"/>
                  <a:cs typeface="Aller Light"/>
                  <a:sym typeface="Aller Light"/>
                </a:defRPr>
              </a:pPr>
              <a:endParaRPr sz="1251" spc="100" baseline="1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sp>
        <p:nvSpPr>
          <p:cNvPr id="10" name="矩形 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F783AAF7-0C78-B5B5-343A-DB011512703B}"/>
              </a:ext>
            </a:extLst>
          </p:cNvPr>
          <p:cNvSpPr/>
          <p:nvPr/>
        </p:nvSpPr>
        <p:spPr>
          <a:xfrm>
            <a:off x="1394816" y="516299"/>
            <a:ext cx="2068296" cy="531684"/>
          </a:xfrm>
          <a:prstGeom prst="rect">
            <a:avLst/>
          </a:prstGeom>
        </p:spPr>
        <p:txBody>
          <a:bodyPr wrap="square">
            <a:spAutoFit/>
          </a:bodyPr>
          <a:lstStyle/>
          <a:p>
            <a:pPr fontAlgn="base">
              <a:lnSpc>
                <a:spcPct val="130000"/>
              </a:lnSpc>
              <a:spcBef>
                <a:spcPct val="0"/>
              </a:spcBef>
              <a:spcAft>
                <a:spcPct val="0"/>
              </a:spcAft>
              <a:defRPr/>
            </a:pPr>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监控与评估</a:t>
            </a:r>
            <a:endParaRPr lang="en-US" altLang="zh-CN"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sp>
        <p:nvSpPr>
          <p:cNvPr id="11" name="椭圆 10">
            <a:extLst>
              <a:ext uri="{FF2B5EF4-FFF2-40B4-BE49-F238E27FC236}">
                <a16:creationId xmlns:a16="http://schemas.microsoft.com/office/drawing/2014/main" id="{8F2FB749-256E-96F3-9208-917590B6A95F}"/>
              </a:ext>
            </a:extLst>
          </p:cNvPr>
          <p:cNvSpPr/>
          <p:nvPr/>
        </p:nvSpPr>
        <p:spPr>
          <a:xfrm>
            <a:off x="574084" y="501791"/>
            <a:ext cx="576021" cy="576022"/>
          </a:xfrm>
          <a:prstGeom prst="ellipse">
            <a:avLst/>
          </a:prstGeom>
          <a:solidFill>
            <a:srgbClr val="FBD77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04</a:t>
            </a:r>
            <a:endPar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nvGrpSpPr>
          <p:cNvPr id="13" name="Group 3486">
            <a:extLst>
              <a:ext uri="{FF2B5EF4-FFF2-40B4-BE49-F238E27FC236}">
                <a16:creationId xmlns:a16="http://schemas.microsoft.com/office/drawing/2014/main" id="{A4D5B5BC-2C92-0AB6-5EF2-85280EA14E9D}"/>
              </a:ext>
            </a:extLst>
          </p:cNvPr>
          <p:cNvGrpSpPr/>
          <p:nvPr/>
        </p:nvGrpSpPr>
        <p:grpSpPr>
          <a:xfrm>
            <a:off x="6456943" y="1734247"/>
            <a:ext cx="4663186" cy="3693695"/>
            <a:chOff x="0" y="0"/>
            <a:chExt cx="10190417" cy="8071800"/>
          </a:xfrm>
        </p:grpSpPr>
        <p:sp>
          <p:nvSpPr>
            <p:cNvPr id="14" name="Shape 3481">
              <a:extLst>
                <a:ext uri="{FF2B5EF4-FFF2-40B4-BE49-F238E27FC236}">
                  <a16:creationId xmlns:a16="http://schemas.microsoft.com/office/drawing/2014/main" id="{6C4259F9-58CC-0E6E-52CC-850850A51368}"/>
                </a:ext>
              </a:extLst>
            </p:cNvPr>
            <p:cNvSpPr/>
            <p:nvPr/>
          </p:nvSpPr>
          <p:spPr>
            <a:xfrm>
              <a:off x="3370462" y="7023756"/>
              <a:ext cx="3456434" cy="1048044"/>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cap="flat">
              <a:noFill/>
              <a:miter lim="400000"/>
            </a:ln>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15" name="Shape 3482">
              <a:extLst>
                <a:ext uri="{FF2B5EF4-FFF2-40B4-BE49-F238E27FC236}">
                  <a16:creationId xmlns:a16="http://schemas.microsoft.com/office/drawing/2014/main" id="{DC6A5672-3275-8FB2-DD0B-5DE71D2E60B8}"/>
                </a:ext>
              </a:extLst>
            </p:cNvPr>
            <p:cNvSpPr/>
            <p:nvPr/>
          </p:nvSpPr>
          <p:spPr>
            <a:xfrm>
              <a:off x="0" y="0"/>
              <a:ext cx="10190405" cy="7029540"/>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cap="flat">
              <a:noFill/>
              <a:miter lim="400000"/>
            </a:ln>
            <a:effectLst>
              <a:outerShdw blurRad="25400" dist="25400" dir="5400000" rotWithShape="0">
                <a:srgbClr val="000000">
                  <a:alpha val="50000"/>
                </a:srgbClr>
              </a:outerShdw>
            </a:effectLst>
          </p:spPr>
          <p:txBody>
            <a:bodyPr wrap="square" lIns="19051" tIns="19051" rIns="19051" bIns="19051" numCol="1" anchor="ctr">
              <a:noAutofit/>
            </a:bodyPr>
            <a:lstStyle/>
            <a:p>
              <a:pPr defTabSz="1219170">
                <a:lnSpc>
                  <a:spcPct val="130000"/>
                </a:lnSpc>
                <a:defRPr sz="3200" b="1" spc="96" baseline="9000">
                  <a:latin typeface="Helvetica"/>
                  <a:ea typeface="Helvetica"/>
                  <a:cs typeface="Helvetica"/>
                  <a:sym typeface="Helvetica"/>
                </a:defRPr>
              </a:pPr>
              <a:endParaRPr sz="1600" b="1" spc="128" baseline="9000" dirty="0">
                <a:solidFill>
                  <a:srgbClr val="000000"/>
                </a:solidFill>
                <a:latin typeface="Helvetica"/>
                <a:ea typeface="Helvetica"/>
                <a:cs typeface="+mn-ea"/>
                <a:sym typeface="+mn-lt"/>
              </a:endParaRPr>
            </a:p>
          </p:txBody>
        </p:sp>
        <p:sp>
          <p:nvSpPr>
            <p:cNvPr id="16" name="Shape 3483">
              <a:extLst>
                <a:ext uri="{FF2B5EF4-FFF2-40B4-BE49-F238E27FC236}">
                  <a16:creationId xmlns:a16="http://schemas.microsoft.com/office/drawing/2014/main" id="{3F217828-B717-9EB6-BC85-F001C9C650AF}"/>
                </a:ext>
              </a:extLst>
            </p:cNvPr>
            <p:cNvSpPr/>
            <p:nvPr/>
          </p:nvSpPr>
          <p:spPr>
            <a:xfrm>
              <a:off x="0" y="0"/>
              <a:ext cx="10190417" cy="61034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cap="flat">
              <a:noFill/>
              <a:miter lim="400000"/>
            </a:ln>
            <a:effectLst/>
          </p:spPr>
          <p:txBody>
            <a:bodyPr wrap="square" lIns="19051" tIns="19051" rIns="19051" bIns="19051" numCol="1" anchor="ctr">
              <a:noAutofit/>
            </a:bodyPr>
            <a:lstStyle/>
            <a:p>
              <a:pPr defTabSz="228594">
                <a:lnSpc>
                  <a:spcPct val="130000"/>
                </a:lnSpc>
                <a:defRPr sz="3000" baseline="10000">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Source Sans Pro Semibold" panose="020B0603030403020204"/>
                  <a:sym typeface="Source Sans Pro Semibold" panose="020B0603030403020204"/>
                </a:defRPr>
              </a:pPr>
              <a:endParaRPr sz="1500" baseline="10000" dirty="0">
                <a:solidFill>
                  <a:srgbClr val="000000"/>
                </a:solidFill>
                <a:effectLst>
                  <a:outerShdw blurRad="38100" dist="12700" dir="5400000" rotWithShape="0">
                    <a:srgbClr val="000000">
                      <a:alpha val="50000"/>
                    </a:srgbClr>
                  </a:outerShdw>
                </a:effectLst>
                <a:latin typeface="Source Sans Pro Semibold" panose="020B0603030403020204"/>
                <a:ea typeface="Source Sans Pro Semibold" panose="020B0603030403020204"/>
                <a:cs typeface="+mn-ea"/>
                <a:sym typeface="+mn-lt"/>
              </a:endParaRPr>
            </a:p>
          </p:txBody>
        </p:sp>
        <p:pic>
          <p:nvPicPr>
            <p:cNvPr id="17" name="blank7.jpg">
              <a:extLst>
                <a:ext uri="{FF2B5EF4-FFF2-40B4-BE49-F238E27FC236}">
                  <a16:creationId xmlns:a16="http://schemas.microsoft.com/office/drawing/2014/main" id="{B036CDFC-EC30-BFFE-5018-61FF65212A4A}"/>
                </a:ext>
              </a:extLst>
            </p:cNvPr>
            <p:cNvPicPr>
              <a:picLocks noChangeAspect="1"/>
            </p:cNvPicPr>
            <p:nvPr/>
          </p:nvPicPr>
          <p:blipFill>
            <a:blip r:embed="rId4"/>
            <a:srcRect t="29671" b="29671"/>
            <a:stretch>
              <a:fillRect/>
            </a:stretch>
          </p:blipFill>
          <p:spPr>
            <a:xfrm>
              <a:off x="379315" y="329937"/>
              <a:ext cx="9460552" cy="5440689"/>
            </a:xfrm>
            <a:prstGeom prst="rect">
              <a:avLst/>
            </a:prstGeom>
            <a:ln w="12700" cap="flat">
              <a:noFill/>
              <a:miter lim="400000"/>
              <a:headEnd/>
              <a:tailEnd/>
            </a:ln>
            <a:effectLst/>
          </p:spPr>
        </p:pic>
      </p:grpSp>
      <p:sp>
        <p:nvSpPr>
          <p:cNvPr id="20" name="TextBox 33">
            <a:extLst>
              <a:ext uri="{FF2B5EF4-FFF2-40B4-BE49-F238E27FC236}">
                <a16:creationId xmlns:a16="http://schemas.microsoft.com/office/drawing/2014/main" id="{9A20D246-3AED-B870-982F-FC2E97178BD8}"/>
              </a:ext>
            </a:extLst>
          </p:cNvPr>
          <p:cNvSpPr txBox="1"/>
          <p:nvPr/>
        </p:nvSpPr>
        <p:spPr>
          <a:xfrm>
            <a:off x="7999283" y="5673667"/>
            <a:ext cx="3271691" cy="461665"/>
          </a:xfrm>
          <a:prstGeom prst="rect">
            <a:avLst/>
          </a:prstGeom>
          <a:noFill/>
        </p:spPr>
        <p:txBody>
          <a:bodyPr wrap="square" rtlCol="0">
            <a:spAutoFit/>
          </a:bodyPr>
          <a:lstStyle/>
          <a:p>
            <a:pPr defTabSz="412104" hangingPunct="0"/>
            <a:r>
              <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200</a:t>
            </a:r>
            <a:r>
              <a:rPr lang="zh-CN" altLang="en-US"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并发，网络负载统计</a:t>
            </a:r>
            <a:endParaRPr lang="en-US" altLang="zh-CN" sz="2400" kern="0" spc="-15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nvGrpSpPr>
          <p:cNvPr id="21" name="组合 20">
            <a:extLst>
              <a:ext uri="{FF2B5EF4-FFF2-40B4-BE49-F238E27FC236}">
                <a16:creationId xmlns:a16="http://schemas.microsoft.com/office/drawing/2014/main" id="{70582032-52FF-9CAB-9726-94A3B0F9CB01}"/>
              </a:ext>
            </a:extLst>
          </p:cNvPr>
          <p:cNvGrpSpPr/>
          <p:nvPr/>
        </p:nvGrpSpPr>
        <p:grpSpPr>
          <a:xfrm rot="684466">
            <a:off x="8765388" y="4556966"/>
            <a:ext cx="1422685" cy="915632"/>
            <a:chOff x="2993486" y="2216490"/>
            <a:chExt cx="1422685" cy="915632"/>
          </a:xfrm>
        </p:grpSpPr>
        <p:sp>
          <p:nvSpPr>
            <p:cNvPr id="22" name="Shape 3489">
              <a:extLst>
                <a:ext uri="{FF2B5EF4-FFF2-40B4-BE49-F238E27FC236}">
                  <a16:creationId xmlns:a16="http://schemas.microsoft.com/office/drawing/2014/main" id="{2EBF64C7-FD5F-5256-8E32-30C0AF280264}"/>
                </a:ext>
              </a:extLst>
            </p:cNvPr>
            <p:cNvSpPr/>
            <p:nvPr/>
          </p:nvSpPr>
          <p:spPr>
            <a:xfrm>
              <a:off x="2993486" y="2216490"/>
              <a:ext cx="1369719" cy="862667"/>
            </a:xfrm>
            <a:prstGeom prst="line">
              <a:avLst/>
            </a:prstGeom>
            <a:ln>
              <a:solidFill>
                <a:srgbClr val="FFFFFF">
                  <a:lumMod val="75000"/>
                </a:srgbClr>
              </a:solidFill>
              <a:miter lim="400000"/>
            </a:ln>
          </p:spPr>
          <p:txBody>
            <a:bodyPr lIns="25400" tIns="25400" rIns="25400" bIns="25400" anchor="ctr"/>
            <a:lstStyle/>
            <a:p>
              <a:pPr marL="0" marR="0" lvl="0" indent="0" defTabSz="1219170" eaLnBrk="1" fontAlgn="auto" latinLnBrk="0" hangingPunct="1">
                <a:lnSpc>
                  <a:spcPct val="130000"/>
                </a:lnSpc>
                <a:spcBef>
                  <a:spcPts val="0"/>
                </a:spcBef>
                <a:spcAft>
                  <a:spcPts val="0"/>
                </a:spcAft>
                <a:buClrTx/>
                <a:buSzTx/>
                <a:buFontTx/>
                <a:buNone/>
                <a:tabLst/>
                <a:defRPr sz="2500" spc="75" baseline="12000">
                  <a:solidFill>
                    <a:srgbClr val="53585F"/>
                  </a:solidFill>
                  <a:latin typeface="Aller Light"/>
                  <a:ea typeface="Aller Light"/>
                  <a:cs typeface="Aller Light"/>
                  <a:sym typeface="Aller Light"/>
                </a:defRPr>
              </a:pPr>
              <a:endParaRPr kumimoji="0" sz="1251" b="0" i="0" u="none" strike="noStrike" kern="0" cap="none" spc="100" normalizeH="0" baseline="12000" noProof="0" dirty="0">
                <a:ln>
                  <a:noFill/>
                </a:ln>
                <a:solidFill>
                  <a:schemeClr val="tx1">
                    <a:lumMod val="75000"/>
                    <a:lumOff val="25000"/>
                  </a:schemeClr>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23" name="Shape 3490">
              <a:extLst>
                <a:ext uri="{FF2B5EF4-FFF2-40B4-BE49-F238E27FC236}">
                  <a16:creationId xmlns:a16="http://schemas.microsoft.com/office/drawing/2014/main" id="{22789A2A-0F66-A1B3-7D86-B26CDB08ED66}"/>
                </a:ext>
              </a:extLst>
            </p:cNvPr>
            <p:cNvSpPr/>
            <p:nvPr/>
          </p:nvSpPr>
          <p:spPr>
            <a:xfrm>
              <a:off x="4319184" y="3035135"/>
              <a:ext cx="96987" cy="96987"/>
            </a:xfrm>
            <a:prstGeom prst="ellipse">
              <a:avLst/>
            </a:prstGeom>
            <a:solidFill>
              <a:srgbClr val="000000"/>
            </a:solidFill>
            <a:ln w="12700">
              <a:miter lim="400000"/>
            </a:ln>
          </p:spPr>
          <p:txBody>
            <a:bodyPr lIns="19051" tIns="19051" rIns="19051" bIns="19051" anchor="ctr"/>
            <a:lstStyle/>
            <a:p>
              <a:pPr defTabSz="1219170">
                <a:lnSpc>
                  <a:spcPct val="130000"/>
                </a:lnSpc>
                <a:defRPr sz="2500" spc="75" baseline="12000">
                  <a:solidFill>
                    <a:srgbClr val="53585F"/>
                  </a:solidFill>
                  <a:latin typeface="Aller Light"/>
                  <a:ea typeface="Aller Light"/>
                  <a:cs typeface="Aller Light"/>
                  <a:sym typeface="Aller Light"/>
                </a:defRPr>
              </a:pPr>
              <a:endParaRPr sz="1251" spc="100" baseline="1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grpSp>
      <p:pic>
        <p:nvPicPr>
          <p:cNvPr id="6" name="picture" descr="descript">
            <a:extLst>
              <a:ext uri="{FF2B5EF4-FFF2-40B4-BE49-F238E27FC236}">
                <a16:creationId xmlns:a16="http://schemas.microsoft.com/office/drawing/2014/main" id="{49295EC1-F05B-9802-ECBC-A1E3D71EBA08}"/>
              </a:ext>
            </a:extLst>
          </p:cNvPr>
          <p:cNvPicPr/>
          <p:nvPr/>
        </p:nvPicPr>
        <p:blipFill>
          <a:blip r:embed="rId5"/>
          <a:stretch>
            <a:fillRect/>
          </a:stretch>
        </p:blipFill>
        <p:spPr>
          <a:xfrm>
            <a:off x="1507462" y="1885228"/>
            <a:ext cx="4329197" cy="2489686"/>
          </a:xfrm>
          <a:prstGeom prst="rect">
            <a:avLst/>
          </a:prstGeom>
        </p:spPr>
      </p:pic>
      <p:pic>
        <p:nvPicPr>
          <p:cNvPr id="7" name="picture" descr="descript">
            <a:extLst>
              <a:ext uri="{FF2B5EF4-FFF2-40B4-BE49-F238E27FC236}">
                <a16:creationId xmlns:a16="http://schemas.microsoft.com/office/drawing/2014/main" id="{A0851A51-1327-4D80-A14F-342705E97CF9}"/>
              </a:ext>
            </a:extLst>
          </p:cNvPr>
          <p:cNvPicPr/>
          <p:nvPr/>
        </p:nvPicPr>
        <p:blipFill>
          <a:blip r:embed="rId6"/>
          <a:stretch>
            <a:fillRect/>
          </a:stretch>
        </p:blipFill>
        <p:spPr>
          <a:xfrm>
            <a:off x="6630520" y="1885228"/>
            <a:ext cx="4329196" cy="2469917"/>
          </a:xfrm>
          <a:prstGeom prst="rect">
            <a:avLst/>
          </a:prstGeom>
        </p:spPr>
      </p:pic>
    </p:spTree>
    <p:extLst>
      <p:ext uri="{BB962C8B-B14F-4D97-AF65-F5344CB8AC3E}">
        <p14:creationId xmlns:p14="http://schemas.microsoft.com/office/powerpoint/2010/main" val="1566442768"/>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750"/>
                                        <p:tgtEl>
                                          <p:spTgt spid="41"/>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750"/>
                                        <p:tgtEl>
                                          <p:spTgt spid="21"/>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10" name="矩形 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F783AAF7-0C78-B5B5-343A-DB011512703B}"/>
              </a:ext>
            </a:extLst>
          </p:cNvPr>
          <p:cNvSpPr/>
          <p:nvPr/>
        </p:nvSpPr>
        <p:spPr>
          <a:xfrm>
            <a:off x="1394816" y="516299"/>
            <a:ext cx="2068296" cy="531684"/>
          </a:xfrm>
          <a:prstGeom prst="rect">
            <a:avLst/>
          </a:prstGeom>
        </p:spPr>
        <p:txBody>
          <a:bodyPr wrap="square">
            <a:spAutoFit/>
          </a:bodyPr>
          <a:lstStyle/>
          <a:p>
            <a:pPr fontAlgn="base">
              <a:lnSpc>
                <a:spcPct val="130000"/>
              </a:lnSpc>
              <a:spcBef>
                <a:spcPct val="0"/>
              </a:spcBef>
              <a:spcAft>
                <a:spcPct val="0"/>
              </a:spcAft>
              <a:defRPr/>
            </a:pPr>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监控与评估</a:t>
            </a:r>
            <a:endParaRPr lang="en-US" altLang="zh-CN"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sp>
        <p:nvSpPr>
          <p:cNvPr id="11" name="椭圆 10">
            <a:extLst>
              <a:ext uri="{FF2B5EF4-FFF2-40B4-BE49-F238E27FC236}">
                <a16:creationId xmlns:a16="http://schemas.microsoft.com/office/drawing/2014/main" id="{8F2FB749-256E-96F3-9208-917590B6A95F}"/>
              </a:ext>
            </a:extLst>
          </p:cNvPr>
          <p:cNvSpPr/>
          <p:nvPr/>
        </p:nvSpPr>
        <p:spPr>
          <a:xfrm>
            <a:off x="574084" y="501791"/>
            <a:ext cx="576021" cy="576022"/>
          </a:xfrm>
          <a:prstGeom prst="ellipse">
            <a:avLst/>
          </a:prstGeom>
          <a:solidFill>
            <a:srgbClr val="FBD77F"/>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04</a:t>
            </a:r>
            <a:endPar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pic>
        <p:nvPicPr>
          <p:cNvPr id="2" name="picture" descr="descript">
            <a:extLst>
              <a:ext uri="{FF2B5EF4-FFF2-40B4-BE49-F238E27FC236}">
                <a16:creationId xmlns:a16="http://schemas.microsoft.com/office/drawing/2014/main" id="{47C663EF-9C0E-E861-CFF8-25F68635EC9C}"/>
              </a:ext>
            </a:extLst>
          </p:cNvPr>
          <p:cNvPicPr/>
          <p:nvPr/>
        </p:nvPicPr>
        <p:blipFill>
          <a:blip r:embed="rId4"/>
          <a:stretch>
            <a:fillRect/>
          </a:stretch>
        </p:blipFill>
        <p:spPr>
          <a:xfrm>
            <a:off x="674392" y="1849687"/>
            <a:ext cx="10843216" cy="1711583"/>
          </a:xfrm>
          <a:prstGeom prst="rect">
            <a:avLst/>
          </a:prstGeom>
        </p:spPr>
      </p:pic>
      <p:sp>
        <p:nvSpPr>
          <p:cNvPr id="5" name="文本框 4">
            <a:extLst>
              <a:ext uri="{FF2B5EF4-FFF2-40B4-BE49-F238E27FC236}">
                <a16:creationId xmlns:a16="http://schemas.microsoft.com/office/drawing/2014/main" id="{0AF608CE-6B7E-B468-7998-C2842AEEEDFB}"/>
              </a:ext>
            </a:extLst>
          </p:cNvPr>
          <p:cNvSpPr txBox="1"/>
          <p:nvPr/>
        </p:nvSpPr>
        <p:spPr>
          <a:xfrm>
            <a:off x="9019696" y="1248780"/>
            <a:ext cx="2497912" cy="400110"/>
          </a:xfrm>
          <a:prstGeom prst="rect">
            <a:avLst/>
          </a:prstGeom>
          <a:noFill/>
        </p:spPr>
        <p:txBody>
          <a:bodyPr wrap="square" rtlCol="0">
            <a:spAutoFit/>
          </a:bodyPr>
          <a:lstStyle/>
          <a:p>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请求统计如下表所示：</a:t>
            </a:r>
            <a:endParaRPr lang="zh-CN" altLang="en-US" sz="2000" dirty="0"/>
          </a:p>
        </p:txBody>
      </p:sp>
      <p:sp>
        <p:nvSpPr>
          <p:cNvPr id="9" name="文本框 8">
            <a:extLst>
              <a:ext uri="{FF2B5EF4-FFF2-40B4-BE49-F238E27FC236}">
                <a16:creationId xmlns:a16="http://schemas.microsoft.com/office/drawing/2014/main" id="{8DEEC4DA-58D0-784A-AD81-AE6BB508B730}"/>
              </a:ext>
            </a:extLst>
          </p:cNvPr>
          <p:cNvSpPr txBox="1"/>
          <p:nvPr/>
        </p:nvSpPr>
        <p:spPr>
          <a:xfrm>
            <a:off x="1150105" y="4268186"/>
            <a:ext cx="10263784" cy="2578526"/>
          </a:xfrm>
          <a:prstGeom prst="rect">
            <a:avLst/>
          </a:prstGeom>
          <a:noFill/>
        </p:spPr>
        <p:txBody>
          <a:bodyPr wrap="square">
            <a:spAutoFit/>
          </a:bodyPr>
          <a:lstStyle/>
          <a:p>
            <a:pPr>
              <a:lnSpc>
                <a:spcPct val="130000"/>
              </a:lnSpc>
              <a:spcBef>
                <a:spcPts val="300"/>
              </a:spcBef>
              <a:spcAft>
                <a:spcPts val="300"/>
              </a:spcAft>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通过</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Jmeter</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压测可以得出，在</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50</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并发下，接口</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99%</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响应时间为</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700ms</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CPU</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负载小于</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20%</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；在</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100</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并发下，接口</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99%</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响应时间为</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1162ms</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CPU</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负载为</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20%</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左右；在</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200</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并发下，接口</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99%</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响应时间为</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1800ms</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CPU</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负载为</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25%</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左右；</a:t>
            </a:r>
          </a:p>
          <a:p>
            <a:pPr>
              <a:lnSpc>
                <a:spcPct val="130000"/>
              </a:lnSpc>
              <a:spcBef>
                <a:spcPts val="300"/>
              </a:spcBef>
              <a:spcAft>
                <a:spcPts val="300"/>
              </a:spcAft>
            </a:pP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由此可得出结论，本系统可支撑</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200</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并发下的接口响应时间在</a:t>
            </a:r>
            <a:r>
              <a:rPr lang="en-US" altLang="zh-CN"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2</a:t>
            </a:r>
            <a:r>
              <a:rPr lang="zh-CN" altLang="en-US" sz="200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秒以内，用户体验良好。在运营前期，当前完全足以支撑用户访问。</a:t>
            </a:r>
          </a:p>
          <a:p>
            <a:pPr>
              <a:lnSpc>
                <a:spcPct val="130000"/>
              </a:lnSpc>
              <a:spcBef>
                <a:spcPts val="300"/>
              </a:spcBef>
              <a:spcAft>
                <a:spcPts val="300"/>
              </a:spcAft>
            </a:pPr>
            <a:endParaRPr lang="zh-CN" altLang="en-US" sz="18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8" name="矩形 1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66BB0AC1-D691-3228-E851-1981C1512197}"/>
              </a:ext>
            </a:extLst>
          </p:cNvPr>
          <p:cNvSpPr/>
          <p:nvPr/>
        </p:nvSpPr>
        <p:spPr>
          <a:xfrm>
            <a:off x="1394816" y="3770366"/>
            <a:ext cx="2068296" cy="531684"/>
          </a:xfrm>
          <a:prstGeom prst="rect">
            <a:avLst/>
          </a:prstGeom>
        </p:spPr>
        <p:txBody>
          <a:bodyPr wrap="square">
            <a:spAutoFit/>
          </a:bodyPr>
          <a:lstStyle/>
          <a:p>
            <a:pPr fontAlgn="base">
              <a:lnSpc>
                <a:spcPct val="130000"/>
              </a:lnSpc>
              <a:spcBef>
                <a:spcPct val="0"/>
              </a:spcBef>
              <a:spcAft>
                <a:spcPct val="0"/>
              </a:spcAft>
              <a:defRPr/>
            </a:pPr>
            <a:r>
              <a:rPr lang="zh-CN" altLang="en-US"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结果分析：</a:t>
            </a:r>
            <a:endParaRPr lang="en-US" altLang="zh-CN" sz="24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endParaRPr>
          </a:p>
        </p:txBody>
      </p:sp>
    </p:spTree>
    <p:extLst>
      <p:ext uri="{BB962C8B-B14F-4D97-AF65-F5344CB8AC3E}">
        <p14:creationId xmlns:p14="http://schemas.microsoft.com/office/powerpoint/2010/main" val="2569172353"/>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04E714-E079-4FAE-AA4B-4FA46C948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9" name="矩形 8">
            <a:extLst>
              <a:ext uri="{FF2B5EF4-FFF2-40B4-BE49-F238E27FC236}">
                <a16:creationId xmlns:a16="http://schemas.microsoft.com/office/drawing/2014/main" id="{072474E1-C3AD-4971-BAD5-A6EF387DB5DA}"/>
              </a:ext>
            </a:extLst>
          </p:cNvPr>
          <p:cNvSpPr/>
          <p:nvPr/>
        </p:nvSpPr>
        <p:spPr>
          <a:xfrm>
            <a:off x="3404937" y="541421"/>
            <a:ext cx="8109284" cy="5775158"/>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hidden="1">
            <a:extLst>
              <a:ext uri="{FF2B5EF4-FFF2-40B4-BE49-F238E27FC236}">
                <a16:creationId xmlns:a16="http://schemas.microsoft.com/office/drawing/2014/main" id="{E6271CFA-5EB5-4DF9-0EB1-1378AC5B2A07}"/>
              </a:ext>
            </a:extLst>
          </p:cNvPr>
          <p:cNvSpPr/>
          <p:nvPr/>
        </p:nvSpPr>
        <p:spPr>
          <a:xfrm>
            <a:off x="677779" y="1564105"/>
            <a:ext cx="2107594" cy="37538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标题 1">
            <a:extLst>
              <a:ext uri="{FF2B5EF4-FFF2-40B4-BE49-F238E27FC236}">
                <a16:creationId xmlns:a16="http://schemas.microsoft.com/office/drawing/2014/main" id="{C03DC4F3-B7EB-46FB-9ACD-851E0FED1614}"/>
              </a:ext>
            </a:extLst>
          </p:cNvPr>
          <p:cNvSpPr txBox="1">
            <a:spLocks/>
          </p:cNvSpPr>
          <p:nvPr/>
        </p:nvSpPr>
        <p:spPr>
          <a:xfrm>
            <a:off x="5354327" y="2173441"/>
            <a:ext cx="5584130" cy="125555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7200" spc="600" dirty="0">
                <a:solidFill>
                  <a:schemeClr val="tx1">
                    <a:lumMod val="85000"/>
                    <a:lumOff val="15000"/>
                  </a:schemeClr>
                </a:solidFill>
                <a:latin typeface="字魂35号-经典雅黑" panose="00000500000000000000" pitchFamily="2" charset="-122"/>
                <a:ea typeface="字魂35号-经典雅黑" panose="00000500000000000000" pitchFamily="2" charset="-122"/>
              </a:rPr>
              <a:t>感谢欣赏</a:t>
            </a:r>
          </a:p>
        </p:txBody>
      </p:sp>
      <p:pic>
        <p:nvPicPr>
          <p:cNvPr id="4" name="图片 3">
            <a:extLst>
              <a:ext uri="{FF2B5EF4-FFF2-40B4-BE49-F238E27FC236}">
                <a16:creationId xmlns:a16="http://schemas.microsoft.com/office/drawing/2014/main" id="{6DCE5D67-F0EF-B53D-CD18-CD36F2E86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779" y="1578448"/>
            <a:ext cx="2431181" cy="1620155"/>
          </a:xfrm>
          <a:prstGeom prst="rect">
            <a:avLst/>
          </a:prstGeom>
        </p:spPr>
      </p:pic>
      <p:sp>
        <p:nvSpPr>
          <p:cNvPr id="10" name="矩形 9">
            <a:extLst>
              <a:ext uri="{FF2B5EF4-FFF2-40B4-BE49-F238E27FC236}">
                <a16:creationId xmlns:a16="http://schemas.microsoft.com/office/drawing/2014/main" id="{EE7A9062-1BD2-457F-8755-145DFFAA9B1A}"/>
              </a:ext>
            </a:extLst>
          </p:cNvPr>
          <p:cNvSpPr/>
          <p:nvPr/>
        </p:nvSpPr>
        <p:spPr>
          <a:xfrm>
            <a:off x="2815389" y="1564105"/>
            <a:ext cx="1191127" cy="3753853"/>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a:extLst>
              <a:ext uri="{FF2B5EF4-FFF2-40B4-BE49-F238E27FC236}">
                <a16:creationId xmlns:a16="http://schemas.microsoft.com/office/drawing/2014/main" id="{009093D7-C250-4AC2-ABBE-FCE633E5B284}"/>
              </a:ext>
            </a:extLst>
          </p:cNvPr>
          <p:cNvSpPr txBox="1">
            <a:spLocks/>
          </p:cNvSpPr>
          <p:nvPr/>
        </p:nvSpPr>
        <p:spPr>
          <a:xfrm>
            <a:off x="5470976" y="4627688"/>
            <a:ext cx="4043189" cy="13064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3000"/>
              </a:lnSpc>
            </a:pPr>
            <a:r>
              <a:rPr lang="zh-CN" altLang="en-US" sz="1800" dirty="0">
                <a:solidFill>
                  <a:schemeClr val="tx1">
                    <a:lumMod val="85000"/>
                    <a:lumOff val="15000"/>
                  </a:schemeClr>
                </a:solidFill>
                <a:latin typeface="字魂35号-经典雅黑" panose="00000500000000000000" pitchFamily="2" charset="-122"/>
                <a:ea typeface="字魂35号-经典雅黑" panose="00000500000000000000" pitchFamily="2" charset="-122"/>
              </a:rPr>
              <a:t>路演团队：山东大学软件学院星柳队   </a:t>
            </a:r>
            <a:endParaRPr lang="en-US" altLang="zh-CN" sz="180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a:p>
            <a:pPr algn="l">
              <a:lnSpc>
                <a:spcPts val="3000"/>
              </a:lnSpc>
            </a:pPr>
            <a:r>
              <a:rPr lang="zh-CN" altLang="en-US" sz="1800" dirty="0">
                <a:solidFill>
                  <a:schemeClr val="tx1">
                    <a:lumMod val="85000"/>
                    <a:lumOff val="15000"/>
                  </a:schemeClr>
                </a:solidFill>
                <a:latin typeface="字魂35号-经典雅黑" panose="00000500000000000000" pitchFamily="2" charset="-122"/>
                <a:ea typeface="字魂35号-经典雅黑" panose="00000500000000000000" pitchFamily="2" charset="-122"/>
              </a:rPr>
              <a:t>时间：</a:t>
            </a:r>
            <a:r>
              <a:rPr lang="en-US" altLang="zh-CN" sz="1800" dirty="0">
                <a:solidFill>
                  <a:schemeClr val="tx1">
                    <a:lumMod val="85000"/>
                    <a:lumOff val="15000"/>
                  </a:schemeClr>
                </a:solidFill>
                <a:latin typeface="字魂35号-经典雅黑" panose="00000500000000000000" pitchFamily="2" charset="-122"/>
                <a:ea typeface="字魂35号-经典雅黑" panose="00000500000000000000" pitchFamily="2" charset="-122"/>
              </a:rPr>
              <a:t>2022.11</a:t>
            </a:r>
            <a:endParaRPr lang="zh-CN" altLang="en-US" sz="1800" dirty="0">
              <a:solidFill>
                <a:schemeClr val="tx1">
                  <a:lumMod val="85000"/>
                  <a:lumOff val="15000"/>
                </a:schemeClr>
              </a:solidFill>
              <a:latin typeface="字魂35号-经典雅黑" panose="00000500000000000000" pitchFamily="2" charset="-122"/>
              <a:ea typeface="字魂35号-经典雅黑" panose="00000500000000000000" pitchFamily="2" charset="-122"/>
            </a:endParaRPr>
          </a:p>
        </p:txBody>
      </p:sp>
      <p:sp>
        <p:nvSpPr>
          <p:cNvPr id="13" name="矩形 12">
            <a:extLst>
              <a:ext uri="{FF2B5EF4-FFF2-40B4-BE49-F238E27FC236}">
                <a16:creationId xmlns:a16="http://schemas.microsoft.com/office/drawing/2014/main" id="{0D3691BA-D435-4408-8432-78810F1DA645}"/>
              </a:ext>
            </a:extLst>
          </p:cNvPr>
          <p:cNvSpPr/>
          <p:nvPr/>
        </p:nvSpPr>
        <p:spPr>
          <a:xfrm>
            <a:off x="5930092" y="1559257"/>
            <a:ext cx="5584129" cy="767202"/>
          </a:xfrm>
          <a:prstGeom prst="rect">
            <a:avLst/>
          </a:prstGeom>
        </p:spPr>
        <p:txBody>
          <a:bodyPr vert="horz" lIns="91440" tIns="45720" rIns="91440" bIns="45720" rtlCol="0" anchor="b">
            <a:normAutofit/>
          </a:bodyPr>
          <a:lstStyle/>
          <a:p>
            <a:pPr>
              <a:lnSpc>
                <a:spcPct val="90000"/>
              </a:lnSpc>
              <a:spcBef>
                <a:spcPct val="0"/>
              </a:spcBef>
            </a:pPr>
            <a:r>
              <a:rPr lang="en-US" altLang="zh-CN" sz="4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Thank you!</a:t>
            </a:r>
            <a:endParaRPr lang="zh-CN" altLang="en-US" sz="4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sp>
        <p:nvSpPr>
          <p:cNvPr id="14" name="矩形 13">
            <a:extLst>
              <a:ext uri="{FF2B5EF4-FFF2-40B4-BE49-F238E27FC236}">
                <a16:creationId xmlns:a16="http://schemas.microsoft.com/office/drawing/2014/main" id="{4604F090-ECA3-40F4-BD64-CCFFB12BDE42}"/>
              </a:ext>
            </a:extLst>
          </p:cNvPr>
          <p:cNvSpPr/>
          <p:nvPr/>
        </p:nvSpPr>
        <p:spPr>
          <a:xfrm>
            <a:off x="11709066" y="119600"/>
            <a:ext cx="1176756" cy="1359569"/>
          </a:xfrm>
          <a:prstGeom prst="rect">
            <a:avLst/>
          </a:prstGeom>
        </p:spPr>
        <p:txBody>
          <a:bodyPr vert="horz" lIns="91440" tIns="45720" rIns="91440" bIns="45720" rtlCol="0" anchor="t">
            <a:noAutofit/>
          </a:bodyPr>
          <a:lstStyle/>
          <a:p>
            <a:pPr algn="ctr">
              <a:lnSpc>
                <a:spcPct val="90000"/>
              </a:lnSpc>
              <a:spcBef>
                <a:spcPct val="0"/>
              </a:spcBef>
            </a:pPr>
            <a:r>
              <a:rPr lang="zh-CN" altLang="en-US" sz="24000" spc="300" dirty="0">
                <a:solidFill>
                  <a:schemeClr val="tx1">
                    <a:lumMod val="85000"/>
                    <a:lumOff val="15000"/>
                  </a:schemeClr>
                </a:solidFill>
                <a:latin typeface="字魂59号-创粗黑" panose="00000500000000000000" pitchFamily="2" charset="-122"/>
                <a:ea typeface="字魂59号-创粗黑" panose="00000500000000000000" pitchFamily="2" charset="-122"/>
                <a:cs typeface="+mj-cs"/>
              </a:rPr>
              <a:t>”</a:t>
            </a:r>
          </a:p>
        </p:txBody>
      </p:sp>
      <p:sp>
        <p:nvSpPr>
          <p:cNvPr id="16" name="标题 1">
            <a:extLst>
              <a:ext uri="{FF2B5EF4-FFF2-40B4-BE49-F238E27FC236}">
                <a16:creationId xmlns:a16="http://schemas.microsoft.com/office/drawing/2014/main" id="{7A706819-BF8B-41C0-B287-F34AA4CE9F44}"/>
              </a:ext>
            </a:extLst>
          </p:cNvPr>
          <p:cNvSpPr txBox="1">
            <a:spLocks/>
          </p:cNvSpPr>
          <p:nvPr/>
        </p:nvSpPr>
        <p:spPr>
          <a:xfrm>
            <a:off x="114969" y="231106"/>
            <a:ext cx="1864895" cy="830179"/>
          </a:xfrm>
          <a:prstGeom prst="rect">
            <a:avLst/>
          </a:prstGeom>
        </p:spPr>
        <p:txBody>
          <a:bodyPr vert="horz" lIns="91440" tIns="45720" rIns="91440" bIns="45720" rtlCol="0" anchor="b">
            <a:normAutofit/>
          </a:bodyPr>
          <a:lstStyle>
            <a:defPPr>
              <a:defRPr lang="zh-CN"/>
            </a:defPPr>
            <a:lvl1pPr algn="ctr">
              <a:lnSpc>
                <a:spcPct val="90000"/>
              </a:lnSpc>
              <a:spcBef>
                <a:spcPct val="0"/>
              </a:spcBef>
              <a:defRPr sz="4000" spc="30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defRPr>
            </a:lvl1pPr>
          </a:lstStyle>
          <a:p>
            <a:r>
              <a:rPr lang="en-US" altLang="zh-CN" sz="3600" dirty="0"/>
              <a:t>2022</a:t>
            </a:r>
            <a:endParaRPr lang="zh-CN" altLang="en-US" sz="3600" dirty="0"/>
          </a:p>
        </p:txBody>
      </p:sp>
      <p:pic>
        <p:nvPicPr>
          <p:cNvPr id="6" name="图片 5">
            <a:extLst>
              <a:ext uri="{FF2B5EF4-FFF2-40B4-BE49-F238E27FC236}">
                <a16:creationId xmlns:a16="http://schemas.microsoft.com/office/drawing/2014/main" id="{011B013B-87BF-36D8-50DB-BF357E13F3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780" y="3197925"/>
            <a:ext cx="2137610" cy="2137610"/>
          </a:xfrm>
          <a:prstGeom prst="rect">
            <a:avLst/>
          </a:prstGeom>
        </p:spPr>
      </p:pic>
    </p:spTree>
    <p:extLst>
      <p:ext uri="{BB962C8B-B14F-4D97-AF65-F5344CB8AC3E}">
        <p14:creationId xmlns:p14="http://schemas.microsoft.com/office/powerpoint/2010/main" val="410746811"/>
      </p:ext>
    </p:extLst>
  </p:cSld>
  <p:clrMapOvr>
    <a:masterClrMapping/>
  </p:clrMapOvr>
  <mc:AlternateContent xmlns:mc="http://schemas.openxmlformats.org/markup-compatibility/2006" xmlns:p14="http://schemas.microsoft.com/office/powerpoint/2010/main">
    <mc:Choice Requires="p14">
      <p:transition spd="slow" p14:dur="175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588C0CA-9B90-D8FE-C7B7-6DAF619B1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4" name="文本框 3">
            <a:extLst>
              <a:ext uri="{FF2B5EF4-FFF2-40B4-BE49-F238E27FC236}">
                <a16:creationId xmlns:a16="http://schemas.microsoft.com/office/drawing/2014/main" id="{44CC2D45-6CC5-396D-9F5D-0D6E8D4F75D4}"/>
              </a:ext>
            </a:extLst>
          </p:cNvPr>
          <p:cNvSpPr txBox="1"/>
          <p:nvPr/>
        </p:nvSpPr>
        <p:spPr>
          <a:xfrm>
            <a:off x="4737253" y="1241010"/>
            <a:ext cx="6808425" cy="5262979"/>
          </a:xfrm>
          <a:prstGeom prst="rect">
            <a:avLst/>
          </a:prstGeom>
          <a:noFill/>
        </p:spPr>
        <p:txBody>
          <a:bodyPr wrap="square" rtlCol="0">
            <a:spAutoFit/>
          </a:bodyPr>
          <a:lstStyle/>
          <a:p>
            <a:r>
              <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由于萌宠类的内容存在较大的吸引力，所以借助萌宠类内容的吸引力，可以进一步促进校园流浪动物救助工作的进行。</a:t>
            </a:r>
            <a:endParaRPr lang="en-US" altLang="zh-CN"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a:p>
            <a:endPar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a:p>
            <a:r>
              <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“猫猫关怀”项目的</a:t>
            </a:r>
            <a:r>
              <a:rPr lang="en-US" altLang="zh-CN"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idea</a:t>
            </a:r>
            <a:r>
              <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应运而生。此项目以猫谱、用户发表猫咪图文为主要功能，在帮助提升猫咪信息记录传递效率的同时，也可以满足用户的云撸猫需求，为猫猫们增加曝光量，推动流浪动物保护工作的持续运转。</a:t>
            </a:r>
            <a:endParaRPr lang="en-US" altLang="zh-CN"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a:p>
            <a:endParaRPr lang="en-US" altLang="zh-CN"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a:p>
            <a:r>
              <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根据前期的需求调研和市场分析，我们决定为猫猫关怀项目制作一款小程序，通过此小程序，用户可以学习到众多关于关怀猫咪的知识，同时了解身边的猫咪和习性。</a:t>
            </a:r>
            <a:endParaRPr lang="en-US" altLang="zh-CN"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p:txBody>
      </p:sp>
      <p:grpSp>
        <p:nvGrpSpPr>
          <p:cNvPr id="14" name="组合 13">
            <a:extLst>
              <a:ext uri="{FF2B5EF4-FFF2-40B4-BE49-F238E27FC236}">
                <a16:creationId xmlns:a16="http://schemas.microsoft.com/office/drawing/2014/main" id="{27CB6816-ACF8-A180-5BDC-C3D0037EDBE8}"/>
              </a:ext>
            </a:extLst>
          </p:cNvPr>
          <p:cNvGrpSpPr/>
          <p:nvPr/>
        </p:nvGrpSpPr>
        <p:grpSpPr>
          <a:xfrm>
            <a:off x="4737253" y="410211"/>
            <a:ext cx="5058170" cy="652051"/>
            <a:chOff x="1205065" y="4912908"/>
            <a:chExt cx="5058170" cy="652051"/>
          </a:xfrm>
        </p:grpSpPr>
        <p:sp>
          <p:nvSpPr>
            <p:cNvPr id="10" name="矩形 9">
              <a:extLst>
                <a:ext uri="{FF2B5EF4-FFF2-40B4-BE49-F238E27FC236}">
                  <a16:creationId xmlns:a16="http://schemas.microsoft.com/office/drawing/2014/main" id="{BB2C1A89-F5F9-AD6D-154E-2CD267174F1B}"/>
                </a:ext>
              </a:extLst>
            </p:cNvPr>
            <p:cNvSpPr/>
            <p:nvPr/>
          </p:nvSpPr>
          <p:spPr>
            <a:xfrm>
              <a:off x="1205065" y="4912908"/>
              <a:ext cx="575684" cy="575940"/>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1" name="矩形 10">
              <a:extLst>
                <a:ext uri="{FF2B5EF4-FFF2-40B4-BE49-F238E27FC236}">
                  <a16:creationId xmlns:a16="http://schemas.microsoft.com/office/drawing/2014/main" id="{96F263B7-3631-8225-D2BE-2EEA3A890961}"/>
                </a:ext>
              </a:extLst>
            </p:cNvPr>
            <p:cNvSpPr/>
            <p:nvPr/>
          </p:nvSpPr>
          <p:spPr>
            <a:xfrm>
              <a:off x="1780750" y="4912908"/>
              <a:ext cx="4413573" cy="575940"/>
            </a:xfrm>
            <a:prstGeom prst="rect">
              <a:avLst/>
            </a:prstGeom>
            <a:solidFill>
              <a:srgbClr val="C4D7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2" name="Rectangle 24">
              <a:extLst>
                <a:ext uri="{FF2B5EF4-FFF2-40B4-BE49-F238E27FC236}">
                  <a16:creationId xmlns:a16="http://schemas.microsoft.com/office/drawing/2014/main" id="{DEA4F4C8-F1EB-5183-FF29-0D7C12A9DCA0}"/>
                </a:ext>
              </a:extLst>
            </p:cNvPr>
            <p:cNvSpPr>
              <a:spLocks noChangeArrowheads="1"/>
            </p:cNvSpPr>
            <p:nvPr/>
          </p:nvSpPr>
          <p:spPr bwMode="auto">
            <a:xfrm>
              <a:off x="1998702" y="5008588"/>
              <a:ext cx="4029787" cy="48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nSpc>
                  <a:spcPct val="120000"/>
                </a:lnSpc>
                <a:defRPr/>
              </a:pP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项目设想</a:t>
              </a:r>
            </a:p>
          </p:txBody>
        </p:sp>
        <p:sp>
          <p:nvSpPr>
            <p:cNvPr id="13" name="矩形 12">
              <a:extLst>
                <a:ext uri="{FF2B5EF4-FFF2-40B4-BE49-F238E27FC236}">
                  <a16:creationId xmlns:a16="http://schemas.microsoft.com/office/drawing/2014/main" id="{1D49FB50-7D24-DB89-A715-90D951DAB2E4}"/>
                </a:ext>
              </a:extLst>
            </p:cNvPr>
            <p:cNvSpPr/>
            <p:nvPr/>
          </p:nvSpPr>
          <p:spPr>
            <a:xfrm>
              <a:off x="1321414" y="4989019"/>
              <a:ext cx="4941821" cy="575940"/>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pic>
        <p:nvPicPr>
          <p:cNvPr id="2" name="picture" descr="descript">
            <a:extLst>
              <a:ext uri="{FF2B5EF4-FFF2-40B4-BE49-F238E27FC236}">
                <a16:creationId xmlns:a16="http://schemas.microsoft.com/office/drawing/2014/main" id="{65D349C8-51AA-FCC9-35C0-9C23662F6416}"/>
              </a:ext>
            </a:extLst>
          </p:cNvPr>
          <p:cNvPicPr/>
          <p:nvPr/>
        </p:nvPicPr>
        <p:blipFill rotWithShape="1">
          <a:blip r:embed="rId3"/>
          <a:srcRect l="-1" t="5611" r="-33" b="14"/>
          <a:stretch/>
        </p:blipFill>
        <p:spPr>
          <a:xfrm>
            <a:off x="986665" y="410211"/>
            <a:ext cx="2848642" cy="5924488"/>
          </a:xfrm>
          <a:prstGeom prst="rect">
            <a:avLst/>
          </a:prstGeom>
        </p:spPr>
      </p:pic>
    </p:spTree>
    <p:extLst>
      <p:ext uri="{BB962C8B-B14F-4D97-AF65-F5344CB8AC3E}">
        <p14:creationId xmlns:p14="http://schemas.microsoft.com/office/powerpoint/2010/main" val="4731109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1049" name="组合 1048">
            <a:extLst>
              <a:ext uri="{FF2B5EF4-FFF2-40B4-BE49-F238E27FC236}">
                <a16:creationId xmlns:a16="http://schemas.microsoft.com/office/drawing/2014/main" id="{08994810-9CEB-4392-B030-FB63B3EC0A0F}"/>
              </a:ext>
            </a:extLst>
          </p:cNvPr>
          <p:cNvGrpSpPr/>
          <p:nvPr/>
        </p:nvGrpSpPr>
        <p:grpSpPr>
          <a:xfrm>
            <a:off x="1203735" y="1815772"/>
            <a:ext cx="2680784" cy="4185608"/>
            <a:chOff x="1233715" y="1742596"/>
            <a:chExt cx="2680784" cy="4185608"/>
          </a:xfrm>
        </p:grpSpPr>
        <p:sp>
          <p:nvSpPr>
            <p:cNvPr id="1050" name="Rectangle: Rounded Corners 41">
              <a:extLst>
                <a:ext uri="{FF2B5EF4-FFF2-40B4-BE49-F238E27FC236}">
                  <a16:creationId xmlns:a16="http://schemas.microsoft.com/office/drawing/2014/main" id="{4815883D-ADA4-472D-BA8F-D7E9410A9130}"/>
                </a:ext>
              </a:extLst>
            </p:cNvPr>
            <p:cNvSpPr/>
            <p:nvPr/>
          </p:nvSpPr>
          <p:spPr>
            <a:xfrm>
              <a:off x="1233715" y="1742596"/>
              <a:ext cx="2680784" cy="4185608"/>
            </a:xfrm>
            <a:prstGeom prst="roundRect">
              <a:avLst>
                <a:gd name="adj" fmla="val 0"/>
              </a:avLst>
            </a:prstGeom>
            <a:solidFill>
              <a:srgbClr val="C4D7D3"/>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white"/>
                </a:solidFill>
                <a:effectLst/>
                <a:uLnTx/>
                <a:uFillTx/>
                <a:latin typeface="仓耳羽辰体-谷力 W04" panose="02020400000000000000" pitchFamily="18" charset="-122"/>
                <a:ea typeface="仓耳羽辰体-谷力 W04" panose="02020400000000000000" pitchFamily="18" charset="-122"/>
                <a:sym typeface="Source Han Sans HW SC"/>
              </a:endParaRPr>
            </a:p>
          </p:txBody>
        </p:sp>
        <p:sp>
          <p:nvSpPr>
            <p:cNvPr id="1051" name="Rectangle 15">
              <a:extLst>
                <a:ext uri="{FF2B5EF4-FFF2-40B4-BE49-F238E27FC236}">
                  <a16:creationId xmlns:a16="http://schemas.microsoft.com/office/drawing/2014/main" id="{D7C6D4B8-1764-4C60-96D3-7E38272AF5AD}"/>
                </a:ext>
              </a:extLst>
            </p:cNvPr>
            <p:cNvSpPr/>
            <p:nvPr/>
          </p:nvSpPr>
          <p:spPr bwMode="auto">
            <a:xfrm>
              <a:off x="1523456" y="5219388"/>
              <a:ext cx="2101299" cy="381189"/>
            </a:xfrm>
            <a:prstGeom prst="rect">
              <a:avLst/>
            </a:prstGeom>
            <a:noFill/>
            <a:ln w="38100" cap="flat" cmpd="sng" algn="ctr">
              <a:noFill/>
              <a:prstDash val="solid"/>
              <a:miter lim="800000"/>
            </a:ln>
            <a:effectLst/>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a:solidFill>
                    <a:prstClr val="black">
                      <a:lumMod val="85000"/>
                      <a:lumOff val="15000"/>
                    </a:prstClr>
                  </a:solidFill>
                  <a:latin typeface="仓耳羽辰体-谷力 W04" panose="02020400000000000000" pitchFamily="18" charset="-122"/>
                  <a:ea typeface="仓耳羽辰体-谷力 W04" panose="02020400000000000000" pitchFamily="18" charset="-122"/>
                  <a:sym typeface="Source Han Sans HW SC"/>
                </a:rPr>
                <a:t>贾</a:t>
              </a:r>
              <a:r>
                <a:rPr kumimoji="0" lang="zh-CN" altLang="en-US" sz="2800" b="0" i="0" u="none" strike="noStrike" kern="0" cap="none" spc="0" normalizeH="0" baseline="0" noProof="0" dirty="0">
                  <a:ln>
                    <a:noFill/>
                  </a:ln>
                  <a:solidFill>
                    <a:prstClr val="black">
                      <a:lumMod val="85000"/>
                      <a:lumOff val="15000"/>
                    </a:prstClr>
                  </a:solidFill>
                  <a:effectLst/>
                  <a:uLnTx/>
                  <a:uFillTx/>
                  <a:latin typeface="仓耳羽辰体-谷力 W04" panose="02020400000000000000" pitchFamily="18" charset="-122"/>
                  <a:ea typeface="仓耳羽辰体-谷力 W04" panose="02020400000000000000" pitchFamily="18" charset="-122"/>
                  <a:sym typeface="Source Han Sans HW SC"/>
                </a:rPr>
                <a:t>星宇</a:t>
              </a:r>
            </a:p>
          </p:txBody>
        </p:sp>
        <p:sp>
          <p:nvSpPr>
            <p:cNvPr id="1053" name="矩形 1052">
              <a:extLst>
                <a:ext uri="{FF2B5EF4-FFF2-40B4-BE49-F238E27FC236}">
                  <a16:creationId xmlns:a16="http://schemas.microsoft.com/office/drawing/2014/main" id="{2FED4932-76AE-4785-B303-EBF4290C2084}"/>
                </a:ext>
              </a:extLst>
            </p:cNvPr>
            <p:cNvSpPr/>
            <p:nvPr/>
          </p:nvSpPr>
          <p:spPr>
            <a:xfrm>
              <a:off x="1455851" y="3272169"/>
              <a:ext cx="2236511" cy="1668021"/>
            </a:xfrm>
            <a:prstGeom prst="rect">
              <a:avLst/>
            </a:prstGeom>
          </p:spPr>
          <p:txBody>
            <a:bodyPr wrap="square">
              <a:spAutoFit/>
            </a:bodyPr>
            <a:lstStyle/>
            <a:p>
              <a:pPr algn="ctr" defTabSz="609585">
                <a:lnSpc>
                  <a:spcPts val="2500"/>
                </a:lnSpc>
                <a:defRPr/>
              </a:pPr>
              <a:r>
                <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负责</a:t>
              </a:r>
              <a:r>
                <a:rPr lang="en-US" altLang="zh-CN"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ui</a:t>
              </a:r>
              <a:r>
                <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界面的绘制，采用软件开发模式快速构造原型模型；查阅相关文献资料并进行小程序修改及完善。</a:t>
              </a:r>
            </a:p>
          </p:txBody>
        </p:sp>
      </p:grpSp>
      <p:grpSp>
        <p:nvGrpSpPr>
          <p:cNvPr id="3" name="组合 2">
            <a:extLst>
              <a:ext uri="{FF2B5EF4-FFF2-40B4-BE49-F238E27FC236}">
                <a16:creationId xmlns:a16="http://schemas.microsoft.com/office/drawing/2014/main" id="{535E09E7-8C6A-478D-8AE9-FE21C0536D91}"/>
              </a:ext>
            </a:extLst>
          </p:cNvPr>
          <p:cNvGrpSpPr/>
          <p:nvPr/>
        </p:nvGrpSpPr>
        <p:grpSpPr>
          <a:xfrm>
            <a:off x="8247523" y="1815772"/>
            <a:ext cx="2680784" cy="4185608"/>
            <a:chOff x="8247523" y="1815772"/>
            <a:chExt cx="2680784" cy="4185608"/>
          </a:xfrm>
        </p:grpSpPr>
        <p:sp>
          <p:nvSpPr>
            <p:cNvPr id="1059" name="Rectangle: Rounded Corners 60">
              <a:extLst>
                <a:ext uri="{FF2B5EF4-FFF2-40B4-BE49-F238E27FC236}">
                  <a16:creationId xmlns:a16="http://schemas.microsoft.com/office/drawing/2014/main" id="{0A71D36E-70B8-4BFE-A1A6-098DD30EB912}"/>
                </a:ext>
              </a:extLst>
            </p:cNvPr>
            <p:cNvSpPr/>
            <p:nvPr/>
          </p:nvSpPr>
          <p:spPr>
            <a:xfrm>
              <a:off x="8247523" y="1815772"/>
              <a:ext cx="2680784" cy="4185608"/>
            </a:xfrm>
            <a:prstGeom prst="roundRect">
              <a:avLst>
                <a:gd name="adj" fmla="val 0"/>
              </a:avLst>
            </a:prstGeom>
            <a:solidFill>
              <a:srgbClr val="C4D7D3"/>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white"/>
                </a:solidFill>
                <a:effectLst/>
                <a:uLnTx/>
                <a:uFillTx/>
                <a:latin typeface="仓耳羽辰体-谷力 W04" panose="02020400000000000000" pitchFamily="18" charset="-122"/>
                <a:ea typeface="仓耳羽辰体-谷力 W04" panose="02020400000000000000" pitchFamily="18" charset="-122"/>
                <a:sym typeface="Source Han Sans HW SC"/>
              </a:endParaRPr>
            </a:p>
          </p:txBody>
        </p:sp>
        <p:sp>
          <p:nvSpPr>
            <p:cNvPr id="1063" name="矩形 1062">
              <a:extLst>
                <a:ext uri="{FF2B5EF4-FFF2-40B4-BE49-F238E27FC236}">
                  <a16:creationId xmlns:a16="http://schemas.microsoft.com/office/drawing/2014/main" id="{38287953-EE19-4E0A-816B-0AB4B3E27AAC}"/>
                </a:ext>
              </a:extLst>
            </p:cNvPr>
            <p:cNvSpPr/>
            <p:nvPr/>
          </p:nvSpPr>
          <p:spPr>
            <a:xfrm>
              <a:off x="8402054" y="3325190"/>
              <a:ext cx="2526253" cy="1668021"/>
            </a:xfrm>
            <a:prstGeom prst="rect">
              <a:avLst/>
            </a:prstGeom>
          </p:spPr>
          <p:txBody>
            <a:bodyPr wrap="square">
              <a:spAutoFit/>
            </a:bodyPr>
            <a:lstStyle/>
            <a:p>
              <a:pPr algn="ctr" defTabSz="609585">
                <a:lnSpc>
                  <a:spcPts val="2500"/>
                </a:lnSpc>
                <a:defRPr/>
              </a:pPr>
              <a:r>
                <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负责产品文档的制作，进行多次更改更迭；负责界面的初步设计与布局；反馈项目使用体验和小程序测试结果，提出改进建议。</a:t>
              </a:r>
            </a:p>
          </p:txBody>
        </p:sp>
      </p:grpSp>
      <p:grpSp>
        <p:nvGrpSpPr>
          <p:cNvPr id="2" name="组合 1">
            <a:extLst>
              <a:ext uri="{FF2B5EF4-FFF2-40B4-BE49-F238E27FC236}">
                <a16:creationId xmlns:a16="http://schemas.microsoft.com/office/drawing/2014/main" id="{27BD00B9-514C-4CB5-BE8F-1572B7EE8FD8}"/>
              </a:ext>
            </a:extLst>
          </p:cNvPr>
          <p:cNvGrpSpPr/>
          <p:nvPr/>
        </p:nvGrpSpPr>
        <p:grpSpPr>
          <a:xfrm>
            <a:off x="4501791" y="1815772"/>
            <a:ext cx="3071896" cy="4185608"/>
            <a:chOff x="4501791" y="1815772"/>
            <a:chExt cx="3071896" cy="4185608"/>
          </a:xfrm>
        </p:grpSpPr>
        <p:sp>
          <p:nvSpPr>
            <p:cNvPr id="1055" name="Rectangle: Rounded Corners 53">
              <a:extLst>
                <a:ext uri="{FF2B5EF4-FFF2-40B4-BE49-F238E27FC236}">
                  <a16:creationId xmlns:a16="http://schemas.microsoft.com/office/drawing/2014/main" id="{6C0DDC47-61AC-4982-B3C9-2557FEA13A04}"/>
                </a:ext>
              </a:extLst>
            </p:cNvPr>
            <p:cNvSpPr/>
            <p:nvPr/>
          </p:nvSpPr>
          <p:spPr>
            <a:xfrm>
              <a:off x="4697347" y="1815772"/>
              <a:ext cx="2680784" cy="4185608"/>
            </a:xfrm>
            <a:prstGeom prst="roundRect">
              <a:avLst>
                <a:gd name="adj" fmla="val 0"/>
              </a:avLst>
            </a:prstGeom>
            <a:solidFill>
              <a:srgbClr val="FBD77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white"/>
                </a:solidFill>
                <a:effectLst/>
                <a:uLnTx/>
                <a:uFillTx/>
                <a:latin typeface="仓耳羽辰体-谷力 W04" panose="02020400000000000000" pitchFamily="18" charset="-122"/>
                <a:ea typeface="仓耳羽辰体-谷力 W04" panose="02020400000000000000" pitchFamily="18" charset="-122"/>
                <a:sym typeface="Source Han Sans HW SC"/>
              </a:endParaRPr>
            </a:p>
          </p:txBody>
        </p:sp>
        <p:sp>
          <p:nvSpPr>
            <p:cNvPr id="1062" name="矩形 1061">
              <a:extLst>
                <a:ext uri="{FF2B5EF4-FFF2-40B4-BE49-F238E27FC236}">
                  <a16:creationId xmlns:a16="http://schemas.microsoft.com/office/drawing/2014/main" id="{8C6DD7FC-63E4-464A-835E-1BC25878E631}"/>
                </a:ext>
              </a:extLst>
            </p:cNvPr>
            <p:cNvSpPr/>
            <p:nvPr/>
          </p:nvSpPr>
          <p:spPr>
            <a:xfrm>
              <a:off x="4936301" y="3345345"/>
              <a:ext cx="2236511" cy="1661417"/>
            </a:xfrm>
            <a:prstGeom prst="rect">
              <a:avLst/>
            </a:prstGeom>
          </p:spPr>
          <p:txBody>
            <a:bodyPr wrap="square">
              <a:spAutoFit/>
            </a:bodyPr>
            <a:lstStyle/>
            <a:p>
              <a:pPr algn="ctr" defTabSz="609585">
                <a:lnSpc>
                  <a:spcPts val="2500"/>
                </a:lnSpc>
                <a:defRPr/>
              </a:pPr>
              <a:r>
                <a:rPr lang="zh-CN" altLang="en-US" sz="1600" dirty="0">
                  <a:solidFill>
                    <a:schemeClr val="tx1">
                      <a:lumMod val="75000"/>
                      <a:lumOff val="25000"/>
                    </a:schemeClr>
                  </a:solidFill>
                  <a:latin typeface="仓耳羽辰体-谷力 W04" panose="02020400000000000000" pitchFamily="18" charset="-122"/>
                  <a:ea typeface="仓耳羽辰体-谷力 W04" panose="02020400000000000000" pitchFamily="18" charset="-122"/>
                  <a:sym typeface="Source Han Serif SC" panose="02020400000000000000" pitchFamily="18" charset="-122"/>
                </a:rPr>
                <a:t>负责配合调整界面，根据商定的接口文档进行后端功能开发。进行服务器、数据库等的采买和配置；负责项目上线。</a:t>
              </a:r>
            </a:p>
          </p:txBody>
        </p:sp>
        <p:sp>
          <p:nvSpPr>
            <p:cNvPr id="1064" name="矩形 1063">
              <a:extLst>
                <a:ext uri="{FF2B5EF4-FFF2-40B4-BE49-F238E27FC236}">
                  <a16:creationId xmlns:a16="http://schemas.microsoft.com/office/drawing/2014/main" id="{64E7EBE2-82B4-4076-8385-5EA35523684F}"/>
                </a:ext>
              </a:extLst>
            </p:cNvPr>
            <p:cNvSpPr/>
            <p:nvPr/>
          </p:nvSpPr>
          <p:spPr>
            <a:xfrm>
              <a:off x="4501791" y="1984158"/>
              <a:ext cx="3071896" cy="3821556"/>
            </a:xfrm>
            <a:prstGeom prst="rect">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9" name="Rectangle 15">
            <a:extLst>
              <a:ext uri="{FF2B5EF4-FFF2-40B4-BE49-F238E27FC236}">
                <a16:creationId xmlns:a16="http://schemas.microsoft.com/office/drawing/2014/main" id="{8478D937-A183-C344-6F46-3E19795B07A7}"/>
              </a:ext>
            </a:extLst>
          </p:cNvPr>
          <p:cNvSpPr/>
          <p:nvPr/>
        </p:nvSpPr>
        <p:spPr bwMode="auto">
          <a:xfrm>
            <a:off x="4956813" y="5196356"/>
            <a:ext cx="2101299" cy="381189"/>
          </a:xfrm>
          <a:prstGeom prst="rect">
            <a:avLst/>
          </a:prstGeom>
          <a:noFill/>
          <a:ln w="38100" cap="flat" cmpd="sng" algn="ctr">
            <a:noFill/>
            <a:prstDash val="solid"/>
            <a:miter lim="800000"/>
          </a:ln>
          <a:effectLst/>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prstClr val="black">
                    <a:lumMod val="85000"/>
                    <a:lumOff val="15000"/>
                  </a:prstClr>
                </a:solidFill>
                <a:effectLst/>
                <a:uLnTx/>
                <a:uFillTx/>
                <a:latin typeface="仓耳羽辰体-谷力 W04" panose="02020400000000000000" pitchFamily="18" charset="-122"/>
                <a:ea typeface="仓耳羽辰体-谷力 W04" panose="02020400000000000000" pitchFamily="18" charset="-122"/>
                <a:sym typeface="Source Han Sans HW SC"/>
              </a:rPr>
              <a:t>杨钰润</a:t>
            </a:r>
          </a:p>
        </p:txBody>
      </p:sp>
      <p:sp>
        <p:nvSpPr>
          <p:cNvPr id="10" name="Rectangle 15">
            <a:extLst>
              <a:ext uri="{FF2B5EF4-FFF2-40B4-BE49-F238E27FC236}">
                <a16:creationId xmlns:a16="http://schemas.microsoft.com/office/drawing/2014/main" id="{9B6F5D27-022D-411B-0ACB-9B063B543953}"/>
              </a:ext>
            </a:extLst>
          </p:cNvPr>
          <p:cNvSpPr/>
          <p:nvPr/>
        </p:nvSpPr>
        <p:spPr bwMode="auto">
          <a:xfrm>
            <a:off x="8537265" y="5292564"/>
            <a:ext cx="2101299" cy="381189"/>
          </a:xfrm>
          <a:prstGeom prst="rect">
            <a:avLst/>
          </a:prstGeom>
          <a:noFill/>
          <a:ln w="38100" cap="flat" cmpd="sng" algn="ctr">
            <a:noFill/>
            <a:prstDash val="solid"/>
            <a:miter lim="800000"/>
          </a:ln>
          <a:effectLst/>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a:solidFill>
                  <a:prstClr val="black">
                    <a:lumMod val="85000"/>
                    <a:lumOff val="15000"/>
                  </a:prstClr>
                </a:solidFill>
                <a:latin typeface="仓耳羽辰体-谷力 W04" panose="02020400000000000000" pitchFamily="18" charset="-122"/>
                <a:ea typeface="仓耳羽辰体-谷力 W04" panose="02020400000000000000" pitchFamily="18" charset="-122"/>
                <a:sym typeface="Source Han Sans HW SC"/>
              </a:rPr>
              <a:t>易格名</a:t>
            </a:r>
            <a:endParaRPr kumimoji="0" lang="zh-CN" altLang="en-US" sz="2800" b="0" i="0" u="none" strike="noStrike" kern="0" cap="none" spc="0" normalizeH="0" baseline="0" noProof="0" dirty="0">
              <a:ln>
                <a:noFill/>
              </a:ln>
              <a:solidFill>
                <a:prstClr val="black">
                  <a:lumMod val="85000"/>
                  <a:lumOff val="15000"/>
                </a:prstClr>
              </a:solidFill>
              <a:effectLst/>
              <a:uLnTx/>
              <a:uFillTx/>
              <a:latin typeface="仓耳羽辰体-谷力 W04" panose="02020400000000000000" pitchFamily="18" charset="-122"/>
              <a:ea typeface="仓耳羽辰体-谷力 W04" panose="02020400000000000000" pitchFamily="18" charset="-122"/>
              <a:sym typeface="Source Han Sans HW SC"/>
            </a:endParaRPr>
          </a:p>
        </p:txBody>
      </p:sp>
      <p:grpSp>
        <p:nvGrpSpPr>
          <p:cNvPr id="11" name="组合 10">
            <a:extLst>
              <a:ext uri="{FF2B5EF4-FFF2-40B4-BE49-F238E27FC236}">
                <a16:creationId xmlns:a16="http://schemas.microsoft.com/office/drawing/2014/main" id="{F176FD9D-2113-CE1C-0BF4-BBBACC9A72F4}"/>
              </a:ext>
            </a:extLst>
          </p:cNvPr>
          <p:cNvGrpSpPr/>
          <p:nvPr/>
        </p:nvGrpSpPr>
        <p:grpSpPr>
          <a:xfrm>
            <a:off x="949292" y="398934"/>
            <a:ext cx="5058170" cy="652051"/>
            <a:chOff x="1205065" y="4912908"/>
            <a:chExt cx="5058170" cy="652051"/>
          </a:xfrm>
        </p:grpSpPr>
        <p:sp>
          <p:nvSpPr>
            <p:cNvPr id="12" name="矩形 11">
              <a:extLst>
                <a:ext uri="{FF2B5EF4-FFF2-40B4-BE49-F238E27FC236}">
                  <a16:creationId xmlns:a16="http://schemas.microsoft.com/office/drawing/2014/main" id="{9CEA9F23-6F9D-3E4C-7221-6A0AB76C6685}"/>
                </a:ext>
              </a:extLst>
            </p:cNvPr>
            <p:cNvSpPr/>
            <p:nvPr/>
          </p:nvSpPr>
          <p:spPr>
            <a:xfrm>
              <a:off x="1205065" y="4912908"/>
              <a:ext cx="575684" cy="575940"/>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3" name="矩形 12">
              <a:extLst>
                <a:ext uri="{FF2B5EF4-FFF2-40B4-BE49-F238E27FC236}">
                  <a16:creationId xmlns:a16="http://schemas.microsoft.com/office/drawing/2014/main" id="{38550C72-226F-B84A-C0C9-9C17B0659E07}"/>
                </a:ext>
              </a:extLst>
            </p:cNvPr>
            <p:cNvSpPr/>
            <p:nvPr/>
          </p:nvSpPr>
          <p:spPr>
            <a:xfrm>
              <a:off x="1780750" y="4912908"/>
              <a:ext cx="4413573" cy="575940"/>
            </a:xfrm>
            <a:prstGeom prst="rect">
              <a:avLst/>
            </a:prstGeom>
            <a:solidFill>
              <a:srgbClr val="C4D7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4" name="Rectangle 24">
              <a:extLst>
                <a:ext uri="{FF2B5EF4-FFF2-40B4-BE49-F238E27FC236}">
                  <a16:creationId xmlns:a16="http://schemas.microsoft.com/office/drawing/2014/main" id="{374BCFB2-E412-B543-CEA7-CE98EBB8BA16}"/>
                </a:ext>
              </a:extLst>
            </p:cNvPr>
            <p:cNvSpPr>
              <a:spLocks noChangeArrowheads="1"/>
            </p:cNvSpPr>
            <p:nvPr/>
          </p:nvSpPr>
          <p:spPr bwMode="auto">
            <a:xfrm>
              <a:off x="1998702" y="5008588"/>
              <a:ext cx="4029787" cy="48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nSpc>
                  <a:spcPct val="120000"/>
                </a:lnSpc>
                <a:defRPr/>
              </a:pPr>
              <a:r>
                <a:rPr lang="zh-CN" altLang="en-US" sz="2800" b="1"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团队成员及分工</a:t>
              </a:r>
            </a:p>
          </p:txBody>
        </p:sp>
        <p:sp>
          <p:nvSpPr>
            <p:cNvPr id="15" name="矩形 14">
              <a:extLst>
                <a:ext uri="{FF2B5EF4-FFF2-40B4-BE49-F238E27FC236}">
                  <a16:creationId xmlns:a16="http://schemas.microsoft.com/office/drawing/2014/main" id="{62E3D936-85AE-6437-16E9-26B44359B513}"/>
                </a:ext>
              </a:extLst>
            </p:cNvPr>
            <p:cNvSpPr/>
            <p:nvPr/>
          </p:nvSpPr>
          <p:spPr>
            <a:xfrm>
              <a:off x="1321414" y="4989019"/>
              <a:ext cx="4941821" cy="575940"/>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pic>
        <p:nvPicPr>
          <p:cNvPr id="17" name="图片 16">
            <a:extLst>
              <a:ext uri="{FF2B5EF4-FFF2-40B4-BE49-F238E27FC236}">
                <a16:creationId xmlns:a16="http://schemas.microsoft.com/office/drawing/2014/main" id="{55EE4122-2287-50A8-E87B-570B0078946A}"/>
              </a:ext>
            </a:extLst>
          </p:cNvPr>
          <p:cNvPicPr>
            <a:picLocks noChangeAspect="1"/>
          </p:cNvPicPr>
          <p:nvPr/>
        </p:nvPicPr>
        <p:blipFill rotWithShape="1">
          <a:blip r:embed="rId4">
            <a:extLst>
              <a:ext uri="{28A0092B-C50C-407E-A947-70E740481C1C}">
                <a14:useLocalDpi xmlns:a14="http://schemas.microsoft.com/office/drawing/2010/main" val="0"/>
              </a:ext>
            </a:extLst>
          </a:blip>
          <a:srcRect l="40489" t="43049" r="38603" b="29036"/>
          <a:stretch/>
        </p:blipFill>
        <p:spPr>
          <a:xfrm>
            <a:off x="1807535" y="1880568"/>
            <a:ext cx="1483002" cy="1483002"/>
          </a:xfrm>
          <a:prstGeom prst="ellipse">
            <a:avLst/>
          </a:prstGeom>
        </p:spPr>
      </p:pic>
      <p:pic>
        <p:nvPicPr>
          <p:cNvPr id="19" name="图片 18">
            <a:extLst>
              <a:ext uri="{FF2B5EF4-FFF2-40B4-BE49-F238E27FC236}">
                <a16:creationId xmlns:a16="http://schemas.microsoft.com/office/drawing/2014/main" id="{E4EE7396-889A-24FB-CBF1-5DE2CE8E4976}"/>
              </a:ext>
            </a:extLst>
          </p:cNvPr>
          <p:cNvPicPr>
            <a:picLocks noChangeAspect="1"/>
          </p:cNvPicPr>
          <p:nvPr/>
        </p:nvPicPr>
        <p:blipFill rotWithShape="1">
          <a:blip r:embed="rId5">
            <a:extLst>
              <a:ext uri="{28A0092B-C50C-407E-A947-70E740481C1C}">
                <a14:useLocalDpi xmlns:a14="http://schemas.microsoft.com/office/drawing/2010/main" val="0"/>
              </a:ext>
            </a:extLst>
          </a:blip>
          <a:srcRect l="18806" t="11922" r="45318" b="40246"/>
          <a:stretch/>
        </p:blipFill>
        <p:spPr>
          <a:xfrm>
            <a:off x="5305542" y="1878638"/>
            <a:ext cx="1403840" cy="1403840"/>
          </a:xfrm>
          <a:prstGeom prst="ellipse">
            <a:avLst/>
          </a:prstGeom>
        </p:spPr>
      </p:pic>
      <p:pic>
        <p:nvPicPr>
          <p:cNvPr id="21" name="图片 20">
            <a:extLst>
              <a:ext uri="{FF2B5EF4-FFF2-40B4-BE49-F238E27FC236}">
                <a16:creationId xmlns:a16="http://schemas.microsoft.com/office/drawing/2014/main" id="{CCA482E9-0809-23E6-E8C3-74B662AC98DA}"/>
              </a:ext>
            </a:extLst>
          </p:cNvPr>
          <p:cNvPicPr>
            <a:picLocks noChangeAspect="1"/>
          </p:cNvPicPr>
          <p:nvPr/>
        </p:nvPicPr>
        <p:blipFill rotWithShape="1">
          <a:blip r:embed="rId6">
            <a:extLst>
              <a:ext uri="{28A0092B-C50C-407E-A947-70E740481C1C}">
                <a14:useLocalDpi xmlns:a14="http://schemas.microsoft.com/office/drawing/2010/main" val="0"/>
              </a:ext>
            </a:extLst>
          </a:blip>
          <a:srcRect l="23060" t="6316" r="12500" b="7763"/>
          <a:stretch/>
        </p:blipFill>
        <p:spPr>
          <a:xfrm>
            <a:off x="8894361" y="1898793"/>
            <a:ext cx="1407260" cy="1407260"/>
          </a:xfrm>
          <a:prstGeom prst="ellipse">
            <a:avLst/>
          </a:prstGeom>
        </p:spPr>
      </p:pic>
    </p:spTree>
    <p:extLst>
      <p:ext uri="{BB962C8B-B14F-4D97-AF65-F5344CB8AC3E}">
        <p14:creationId xmlns:p14="http://schemas.microsoft.com/office/powerpoint/2010/main" val="275591314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7B257169-96CD-422C-916D-D7FD3CB17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sp>
        <p:nvSpPr>
          <p:cNvPr id="6" name="矩形 5">
            <a:extLst>
              <a:ext uri="{FF2B5EF4-FFF2-40B4-BE49-F238E27FC236}">
                <a16:creationId xmlns:a16="http://schemas.microsoft.com/office/drawing/2014/main" id="{365AA34C-4CD7-481B-AB94-588F3E0B43ED}"/>
              </a:ext>
            </a:extLst>
          </p:cNvPr>
          <p:cNvSpPr/>
          <p:nvPr/>
        </p:nvSpPr>
        <p:spPr>
          <a:xfrm>
            <a:off x="2346158" y="721895"/>
            <a:ext cx="8049126" cy="539014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EA51227-71EA-4890-9B04-EA6133641AC0}"/>
              </a:ext>
            </a:extLst>
          </p:cNvPr>
          <p:cNvSpPr/>
          <p:nvPr/>
        </p:nvSpPr>
        <p:spPr>
          <a:xfrm>
            <a:off x="9516979" y="-20598"/>
            <a:ext cx="2675021" cy="6878598"/>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279CC180-B58E-42A0-A742-49FA28E897C3}"/>
              </a:ext>
            </a:extLst>
          </p:cNvPr>
          <p:cNvGrpSpPr/>
          <p:nvPr/>
        </p:nvGrpSpPr>
        <p:grpSpPr>
          <a:xfrm>
            <a:off x="7772400" y="1479884"/>
            <a:ext cx="3645568" cy="3946358"/>
            <a:chOff x="7772400" y="1479884"/>
            <a:chExt cx="3645568" cy="3946358"/>
          </a:xfrm>
        </p:grpSpPr>
        <p:sp>
          <p:nvSpPr>
            <p:cNvPr id="7" name="矩形 6">
              <a:extLst>
                <a:ext uri="{FF2B5EF4-FFF2-40B4-BE49-F238E27FC236}">
                  <a16:creationId xmlns:a16="http://schemas.microsoft.com/office/drawing/2014/main" id="{2DAA9740-3368-4BBF-A67F-F2D7336E559C}"/>
                </a:ext>
              </a:extLst>
            </p:cNvPr>
            <p:cNvSpPr/>
            <p:nvPr/>
          </p:nvSpPr>
          <p:spPr>
            <a:xfrm>
              <a:off x="7772400" y="1479884"/>
              <a:ext cx="3645568" cy="394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37E19EE-359F-4D9B-8224-878CC362391A}"/>
                </a:ext>
              </a:extLst>
            </p:cNvPr>
            <p:cNvSpPr/>
            <p:nvPr/>
          </p:nvSpPr>
          <p:spPr>
            <a:xfrm>
              <a:off x="8091734" y="3115454"/>
              <a:ext cx="2850490" cy="523392"/>
            </a:xfrm>
            <a:prstGeom prst="rect">
              <a:avLst/>
            </a:prstGeom>
          </p:spPr>
          <p:txBody>
            <a:bodyPr vert="horz" lIns="91440" tIns="45720" rIns="91440" bIns="45720" rtlCol="0" anchor="b">
              <a:noAutofit/>
            </a:bodyPr>
            <a:lstStyle/>
            <a:p>
              <a:pPr>
                <a:lnSpc>
                  <a:spcPts val="6000"/>
                </a:lnSpc>
                <a:spcBef>
                  <a:spcPct val="0"/>
                </a:spcBef>
              </a:pPr>
              <a:r>
                <a:rPr lang="en-US" altLang="zh-CN" sz="40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02.</a:t>
              </a:r>
            </a:p>
            <a:p>
              <a:pPr>
                <a:lnSpc>
                  <a:spcPts val="6000"/>
                </a:lnSpc>
                <a:spcBef>
                  <a:spcPct val="0"/>
                </a:spcBef>
              </a:pPr>
              <a:r>
                <a:rPr lang="zh-CN" altLang="en-US" sz="44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项目描述</a:t>
              </a:r>
            </a:p>
          </p:txBody>
        </p:sp>
        <p:sp>
          <p:nvSpPr>
            <p:cNvPr id="17" name="矩形 16">
              <a:extLst>
                <a:ext uri="{FF2B5EF4-FFF2-40B4-BE49-F238E27FC236}">
                  <a16:creationId xmlns:a16="http://schemas.microsoft.com/office/drawing/2014/main" id="{A23DD510-2D33-4C71-BACE-C273A02D289F}"/>
                </a:ext>
              </a:extLst>
            </p:cNvPr>
            <p:cNvSpPr/>
            <p:nvPr/>
          </p:nvSpPr>
          <p:spPr>
            <a:xfrm>
              <a:off x="8155361" y="3907751"/>
              <a:ext cx="2373273" cy="363946"/>
            </a:xfrm>
            <a:prstGeom prst="rect">
              <a:avLst/>
            </a:prstGeom>
          </p:spPr>
          <p:txBody>
            <a:bodyPr wrap="square">
              <a:spAutoFit/>
            </a:bodyPr>
            <a:lstStyle/>
            <a:p>
              <a:pPr>
                <a:lnSpc>
                  <a:spcPts val="2000"/>
                </a:lnSpc>
              </a:pPr>
              <a:r>
                <a:rPr lang="en-US" altLang="zh-CN" sz="2400" dirty="0">
                  <a:latin typeface="仓耳玄三M W05" panose="02020400000000000000" pitchFamily="18" charset="-122"/>
                  <a:ea typeface="仓耳玄三M W05" panose="02020400000000000000" pitchFamily="18" charset="-122"/>
                </a:rPr>
                <a:t>Description</a:t>
              </a:r>
              <a:endParaRPr lang="zh-CN" altLang="en-US" sz="2400" dirty="0">
                <a:latin typeface="仓耳玄三M W05" panose="02020400000000000000" pitchFamily="18" charset="-122"/>
                <a:ea typeface="仓耳玄三M W05" panose="02020400000000000000" pitchFamily="18" charset="-122"/>
              </a:endParaRPr>
            </a:p>
          </p:txBody>
        </p:sp>
      </p:grpSp>
      <p:sp>
        <p:nvSpPr>
          <p:cNvPr id="25" name="矩形 24">
            <a:extLst>
              <a:ext uri="{FF2B5EF4-FFF2-40B4-BE49-F238E27FC236}">
                <a16:creationId xmlns:a16="http://schemas.microsoft.com/office/drawing/2014/main" id="{96C2DBA8-04B7-47CB-9C36-7EFCC40F7D18}"/>
              </a:ext>
            </a:extLst>
          </p:cNvPr>
          <p:cNvSpPr/>
          <p:nvPr/>
        </p:nvSpPr>
        <p:spPr>
          <a:xfrm>
            <a:off x="2011928" y="5645809"/>
            <a:ext cx="2373273" cy="523392"/>
          </a:xfrm>
          <a:prstGeom prst="rect">
            <a:avLst/>
          </a:prstGeom>
        </p:spPr>
        <p:txBody>
          <a:bodyPr vert="horz" lIns="91440" tIns="45720" rIns="91440" bIns="45720" rtlCol="0" anchor="b">
            <a:noAutofit/>
          </a:bodyPr>
          <a:lstStyle/>
          <a:p>
            <a:pPr algn="ctr">
              <a:lnSpc>
                <a:spcPct val="90000"/>
              </a:lnSpc>
              <a:spcBef>
                <a:spcPct val="0"/>
              </a:spcBef>
            </a:pPr>
            <a:r>
              <a:rPr lang="en-US" altLang="zh-CN"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TWO</a:t>
            </a:r>
            <a:endParaRPr lang="zh-CN" altLang="en-US" sz="5400" i="1"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endParaRPr>
          </a:p>
        </p:txBody>
      </p:sp>
      <p:grpSp>
        <p:nvGrpSpPr>
          <p:cNvPr id="9" name="组合 8">
            <a:extLst>
              <a:ext uri="{FF2B5EF4-FFF2-40B4-BE49-F238E27FC236}">
                <a16:creationId xmlns:a16="http://schemas.microsoft.com/office/drawing/2014/main" id="{6B4821AE-DF4A-AE7D-501A-96250D84C3C4}"/>
              </a:ext>
            </a:extLst>
          </p:cNvPr>
          <p:cNvGrpSpPr/>
          <p:nvPr/>
        </p:nvGrpSpPr>
        <p:grpSpPr>
          <a:xfrm>
            <a:off x="854457" y="950495"/>
            <a:ext cx="421106" cy="4957010"/>
            <a:chOff x="854457" y="950495"/>
            <a:chExt cx="421106" cy="4957010"/>
          </a:xfrm>
        </p:grpSpPr>
        <p:cxnSp>
          <p:nvCxnSpPr>
            <p:cNvPr id="12" name="直接连接符 11">
              <a:extLst>
                <a:ext uri="{FF2B5EF4-FFF2-40B4-BE49-F238E27FC236}">
                  <a16:creationId xmlns:a16="http://schemas.microsoft.com/office/drawing/2014/main" id="{309EAC9D-F32F-40AB-A38C-7078AD6E25B1}"/>
                </a:ext>
              </a:extLst>
            </p:cNvPr>
            <p:cNvCxnSpPr/>
            <p:nvPr/>
          </p:nvCxnSpPr>
          <p:spPr>
            <a:xfrm>
              <a:off x="1082841" y="1170071"/>
              <a:ext cx="0" cy="4565984"/>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F0E6F071-1D49-4EDF-9773-E350799215A2}"/>
                </a:ext>
              </a:extLst>
            </p:cNvPr>
            <p:cNvSpPr/>
            <p:nvPr/>
          </p:nvSpPr>
          <p:spPr>
            <a:xfrm>
              <a:off x="854457" y="950495"/>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F6F86BB4-3A9A-44FB-849A-FFABC19D76F0}"/>
                </a:ext>
              </a:extLst>
            </p:cNvPr>
            <p:cNvSpPr/>
            <p:nvPr/>
          </p:nvSpPr>
          <p:spPr>
            <a:xfrm>
              <a:off x="854457" y="2764857"/>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014A65F-7074-4035-A866-8596E7716424}"/>
                </a:ext>
              </a:extLst>
            </p:cNvPr>
            <p:cNvSpPr/>
            <p:nvPr/>
          </p:nvSpPr>
          <p:spPr>
            <a:xfrm>
              <a:off x="854457" y="3672038"/>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BAFD2F3-D7BD-4310-9B55-245F51401E84}"/>
                </a:ext>
              </a:extLst>
            </p:cNvPr>
            <p:cNvSpPr/>
            <p:nvPr/>
          </p:nvSpPr>
          <p:spPr>
            <a:xfrm>
              <a:off x="854457" y="5486399"/>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72455E15-DB2C-7142-D813-5EEEA7BD2DA5}"/>
                </a:ext>
              </a:extLst>
            </p:cNvPr>
            <p:cNvSpPr/>
            <p:nvPr/>
          </p:nvSpPr>
          <p:spPr>
            <a:xfrm>
              <a:off x="854457" y="1857676"/>
              <a:ext cx="421106" cy="421106"/>
            </a:xfrm>
            <a:prstGeom prst="ellipse">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CB72C5A1-77EC-D18D-E1BA-C85AAD54651D}"/>
                </a:ext>
              </a:extLst>
            </p:cNvPr>
            <p:cNvSpPr/>
            <p:nvPr/>
          </p:nvSpPr>
          <p:spPr>
            <a:xfrm>
              <a:off x="854457" y="4579219"/>
              <a:ext cx="421106" cy="421106"/>
            </a:xfrm>
            <a:prstGeom prst="ellipse">
              <a:avLst/>
            </a:prstGeom>
            <a:solidFill>
              <a:srgbClr val="C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1994223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750" fill="hold"/>
                                        <p:tgtEl>
                                          <p:spTgt spid="25"/>
                                        </p:tgtEl>
                                        <p:attrNameLst>
                                          <p:attrName>ppt_w</p:attrName>
                                        </p:attrNameLst>
                                      </p:cBhvr>
                                      <p:tavLst>
                                        <p:tav tm="0">
                                          <p:val>
                                            <p:fltVal val="0"/>
                                          </p:val>
                                        </p:tav>
                                        <p:tav tm="100000">
                                          <p:val>
                                            <p:strVal val="#ppt_w"/>
                                          </p:val>
                                        </p:tav>
                                      </p:tavLst>
                                    </p:anim>
                                    <p:anim calcmode="lin" valueType="num">
                                      <p:cBhvr>
                                        <p:cTn id="16" dur="750" fill="hold"/>
                                        <p:tgtEl>
                                          <p:spTgt spid="25"/>
                                        </p:tgtEl>
                                        <p:attrNameLst>
                                          <p:attrName>ppt_h</p:attrName>
                                        </p:attrNameLst>
                                      </p:cBhvr>
                                      <p:tavLst>
                                        <p:tav tm="0">
                                          <p:val>
                                            <p:fltVal val="0"/>
                                          </p:val>
                                        </p:tav>
                                        <p:tav tm="100000">
                                          <p:val>
                                            <p:strVal val="#ppt_h"/>
                                          </p:val>
                                        </p:tav>
                                      </p:tavLst>
                                    </p:anim>
                                    <p:animEffect transition="in" filter="fade">
                                      <p:cBhvr>
                                        <p:cTn id="17" dur="750"/>
                                        <p:tgtEl>
                                          <p:spTgt spid="25"/>
                                        </p:tgtEl>
                                      </p:cBhvr>
                                    </p:animEffect>
                                  </p:childTnLst>
                                </p:cTn>
                              </p:par>
                            </p:childTnLst>
                          </p:cTn>
                        </p:par>
                        <p:par>
                          <p:cTn id="18" fill="hold">
                            <p:stCondLst>
                              <p:cond delay="2250"/>
                            </p:stCondLst>
                            <p:childTnLst>
                              <p:par>
                                <p:cTn id="19" presetID="5" presetClass="entr" presetSubtype="1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checkerboard(across)">
                                      <p:cBhvr>
                                        <p:cTn id="2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01</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8" name="矩形 7">
            <a:extLst>
              <a:ext uri="{FF2B5EF4-FFF2-40B4-BE49-F238E27FC236}">
                <a16:creationId xmlns:a16="http://schemas.microsoft.com/office/drawing/2014/main" id="{A56E36FB-C1A2-4FBC-9F93-4813B373F919}"/>
              </a:ext>
            </a:extLst>
          </p:cNvPr>
          <p:cNvSpPr/>
          <p:nvPr/>
        </p:nvSpPr>
        <p:spPr>
          <a:xfrm>
            <a:off x="918251" y="288022"/>
            <a:ext cx="2373273"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项目前景</a:t>
            </a:r>
          </a:p>
        </p:txBody>
      </p:sp>
      <p:sp>
        <p:nvSpPr>
          <p:cNvPr id="9" name="矩形 8">
            <a:extLst>
              <a:ext uri="{FF2B5EF4-FFF2-40B4-BE49-F238E27FC236}">
                <a16:creationId xmlns:a16="http://schemas.microsoft.com/office/drawing/2014/main" id="{2D6F4A95-DDB4-4158-BFC5-2AB6DD06CEB1}"/>
              </a:ext>
            </a:extLst>
          </p:cNvPr>
          <p:cNvSpPr/>
          <p:nvPr/>
        </p:nvSpPr>
        <p:spPr>
          <a:xfrm>
            <a:off x="13067595" y="2543131"/>
            <a:ext cx="4272014" cy="2853662"/>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algn="ctr"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Noto Sans S Chinese DemiLight" panose="020B0400000000000000" pitchFamily="34" charset="-122"/>
              <a:ea typeface="Noto Sans S Chinese DemiLight" panose="020B0400000000000000" pitchFamily="34" charset="-122"/>
              <a:cs typeface="+mn-ea"/>
              <a:sym typeface="+mn-lt"/>
            </a:endParaRPr>
          </a:p>
        </p:txBody>
      </p:sp>
      <p:sp>
        <p:nvSpPr>
          <p:cNvPr id="13" name="Rectangle 24">
            <a:extLst>
              <a:ext uri="{FF2B5EF4-FFF2-40B4-BE49-F238E27FC236}">
                <a16:creationId xmlns:a16="http://schemas.microsoft.com/office/drawing/2014/main" id="{EE2BA317-33CF-4655-9CDD-3D1A26D5A7B8}"/>
              </a:ext>
            </a:extLst>
          </p:cNvPr>
          <p:cNvSpPr>
            <a:spLocks noChangeArrowheads="1"/>
          </p:cNvSpPr>
          <p:nvPr/>
        </p:nvSpPr>
        <p:spPr bwMode="auto">
          <a:xfrm>
            <a:off x="446189" y="1184811"/>
            <a:ext cx="7291460"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defRPr/>
            </a:pPr>
            <a:r>
              <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目前流浪猫的数量并无具体准确的统计数据，互联网大数据查询也只能提供一个粗略的估计，数量级在几千万。猫咪有着惊人的繁殖能力，母猫一胎可以产下至少</a:t>
            </a:r>
            <a:r>
              <a:rPr lang="en-US" altLang="zh-CN"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3</a:t>
            </a:r>
            <a:r>
              <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只以上的小猫，而这些小猫很快就会长大，再次繁育更多后代。大部分宠物猫的主人为了避免这样的情况发生，通常会选择带猫咪做绝育手术。即便如此，依旧有许多新生猫咪被迫流浪，面临着各种威胁。</a:t>
            </a:r>
            <a:endParaRPr lang="en-US" altLang="zh-CN"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a:p>
            <a:pPr lvl="0">
              <a:defRPr/>
            </a:pPr>
            <a:endParaRPr lang="en-US" altLang="zh-CN"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a:p>
            <a:pPr lvl="0">
              <a:defRPr/>
            </a:pPr>
            <a:r>
              <a:rPr lang="zh-CN" altLang="en-US" sz="24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此项目为各种流浪动物救助组织提供了一个呼吁群众保护动物的平台，也能帮助更多的流浪猫咪更好地生活下去。</a:t>
            </a:r>
            <a:endParaRPr kumimoji="0" lang="en-US" altLang="zh-CN" sz="2400" b="0" i="0" u="none" strike="noStrike" kern="1200" cap="none" spc="0" normalizeH="0" baseline="0" noProof="0" dirty="0">
              <a:ln>
                <a:noFill/>
              </a:ln>
              <a:solidFill>
                <a:srgbClr val="FFFFFF">
                  <a:lumMod val="50000"/>
                </a:srgbClr>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sp>
        <p:nvSpPr>
          <p:cNvPr id="16" name="任意多边形 8">
            <a:extLst>
              <a:ext uri="{FF2B5EF4-FFF2-40B4-BE49-F238E27FC236}">
                <a16:creationId xmlns:a16="http://schemas.microsoft.com/office/drawing/2014/main" id="{A45AA555-423E-45D5-9F52-32CD06B2B849}"/>
              </a:ext>
            </a:extLst>
          </p:cNvPr>
          <p:cNvSpPr/>
          <p:nvPr/>
        </p:nvSpPr>
        <p:spPr>
          <a:xfrm>
            <a:off x="-1313579" y="2451076"/>
            <a:ext cx="285561" cy="18411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lIns="121854" tIns="60928" rIns="121854" bIns="60928" rtlCol="0" anchor="ctr"/>
          <a:lstStyle/>
          <a:p>
            <a:pPr marL="0" marR="0" lvl="0" indent="0" defTabSz="914400" rtl="0" eaLnBrk="1" fontAlgn="base" latinLnBrk="0" hangingPunct="1">
              <a:lnSpc>
                <a:spcPct val="130000"/>
              </a:lnSpc>
              <a:spcBef>
                <a:spcPct val="0"/>
              </a:spcBef>
              <a:spcAft>
                <a:spcPct val="0"/>
              </a:spcAft>
              <a:buClrTx/>
              <a:buSzTx/>
              <a:buFont typeface="Arial" pitchFamily="34" charset="0"/>
              <a:buNone/>
              <a:tabLst/>
              <a:defRPr/>
            </a:pPr>
            <a:endParaRPr kumimoji="0" lang="zh-CN" altLang="en-US" sz="2397" b="0" i="0" u="none" strike="noStrike" kern="1200" cap="none" spc="0" normalizeH="0" baseline="0" noProof="0" dirty="0">
              <a:ln>
                <a:noFill/>
              </a:ln>
              <a:solidFill>
                <a:srgbClr val="99CC39"/>
              </a:solidFill>
              <a:effectLst/>
              <a:uLnTx/>
              <a:uFillTx/>
              <a:latin typeface="仓耳羽辰体-谷力 W04" panose="02020400000000000000" pitchFamily="18" charset="-122"/>
              <a:ea typeface="仓耳羽辰体-谷力 W04" panose="02020400000000000000" pitchFamily="18" charset="-122"/>
              <a:cs typeface="+mn-ea"/>
              <a:sym typeface="+mn-lt"/>
            </a:endParaRPr>
          </a:p>
        </p:txBody>
      </p:sp>
      <p:pic>
        <p:nvPicPr>
          <p:cNvPr id="3" name="图片 2">
            <a:extLst>
              <a:ext uri="{FF2B5EF4-FFF2-40B4-BE49-F238E27FC236}">
                <a16:creationId xmlns:a16="http://schemas.microsoft.com/office/drawing/2014/main" id="{08123510-B1E7-066E-7089-F441A85EF9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8741" y="1184811"/>
            <a:ext cx="3504760" cy="4673013"/>
          </a:xfrm>
          <a:prstGeom prst="rect">
            <a:avLst/>
          </a:prstGeom>
        </p:spPr>
      </p:pic>
    </p:spTree>
    <p:extLst>
      <p:ext uri="{BB962C8B-B14F-4D97-AF65-F5344CB8AC3E}">
        <p14:creationId xmlns:p14="http://schemas.microsoft.com/office/powerpoint/2010/main" val="1871930752"/>
      </p:ext>
    </p:extLst>
  </p:cSld>
  <p:clrMapOvr>
    <a:masterClrMapping/>
  </p:clrMapOvr>
  <mc:AlternateContent xmlns:mc="http://schemas.openxmlformats.org/markup-compatibility/2006" xmlns:p14="http://schemas.microsoft.com/office/powerpoint/2010/main">
    <mc:Choice Requires="p14">
      <p:transition spd="slow" p14:dur="175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par>
                                <p:cTn id="14" presetID="42" presetClass="entr" presetSubtype="0" fill="hold" grpId="0" nodeType="withEffect">
                                  <p:stCondLst>
                                    <p:cond delay="6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9FB143-2161-4498-9EDC-54FC399F8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 y="-20598"/>
            <a:ext cx="12215711" cy="6878598"/>
          </a:xfrm>
          <a:prstGeom prst="rect">
            <a:avLst/>
          </a:prstGeom>
        </p:spPr>
      </p:pic>
      <p:grpSp>
        <p:nvGrpSpPr>
          <p:cNvPr id="7" name="组合 6">
            <a:extLst>
              <a:ext uri="{FF2B5EF4-FFF2-40B4-BE49-F238E27FC236}">
                <a16:creationId xmlns:a16="http://schemas.microsoft.com/office/drawing/2014/main" id="{2D2FCAC4-F140-4158-9C4C-AC8DF8D6599B}"/>
              </a:ext>
            </a:extLst>
          </p:cNvPr>
          <p:cNvGrpSpPr/>
          <p:nvPr/>
        </p:nvGrpSpPr>
        <p:grpSpPr>
          <a:xfrm>
            <a:off x="264872" y="205272"/>
            <a:ext cx="618188" cy="684810"/>
            <a:chOff x="854419" y="2169592"/>
            <a:chExt cx="1823073" cy="2019545"/>
          </a:xfrm>
        </p:grpSpPr>
        <p:sp>
          <p:nvSpPr>
            <p:cNvPr id="5" name="矩形 4">
              <a:extLst>
                <a:ext uri="{FF2B5EF4-FFF2-40B4-BE49-F238E27FC236}">
                  <a16:creationId xmlns:a16="http://schemas.microsoft.com/office/drawing/2014/main" id="{D3E82E58-A849-49BC-96C5-88EEB18D2DBC}"/>
                </a:ext>
              </a:extLst>
            </p:cNvPr>
            <p:cNvSpPr/>
            <p:nvPr/>
          </p:nvSpPr>
          <p:spPr>
            <a:xfrm>
              <a:off x="1016198" y="2169592"/>
              <a:ext cx="1536200" cy="2019545"/>
            </a:xfrm>
            <a:prstGeom prst="rect">
              <a:avLst/>
            </a:prstGeom>
            <a:solidFill>
              <a:srgbClr val="FBD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85000"/>
                      <a:lumOff val="15000"/>
                    </a:schemeClr>
                  </a:solidFill>
                  <a:latin typeface="仓耳今楷05-6763 W05" panose="02020400000000000000" pitchFamily="18" charset="-122"/>
                  <a:ea typeface="仓耳今楷05-6763 W05" panose="02020400000000000000" pitchFamily="18" charset="-122"/>
                </a:rPr>
                <a:t>02</a:t>
              </a:r>
              <a:endParaRPr lang="zh-CN" altLang="en-US" sz="2400" dirty="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sp>
          <p:nvSpPr>
            <p:cNvPr id="6" name="矩形 5">
              <a:extLst>
                <a:ext uri="{FF2B5EF4-FFF2-40B4-BE49-F238E27FC236}">
                  <a16:creationId xmlns:a16="http://schemas.microsoft.com/office/drawing/2014/main" id="{8DFDC3FE-BEBD-4547-81DB-49AE1697DD34}"/>
                </a:ext>
              </a:extLst>
            </p:cNvPr>
            <p:cNvSpPr/>
            <p:nvPr/>
          </p:nvSpPr>
          <p:spPr>
            <a:xfrm>
              <a:off x="854419" y="2372660"/>
              <a:ext cx="1823073" cy="1599007"/>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仓耳今楷05-6763 W05" panose="02020400000000000000" pitchFamily="18" charset="-122"/>
                <a:ea typeface="仓耳今楷05-6763 W05" panose="02020400000000000000" pitchFamily="18" charset="-122"/>
              </a:endParaRPr>
            </a:p>
          </p:txBody>
        </p:sp>
      </p:grpSp>
      <p:sp>
        <p:nvSpPr>
          <p:cNvPr id="8" name="矩形 7">
            <a:extLst>
              <a:ext uri="{FF2B5EF4-FFF2-40B4-BE49-F238E27FC236}">
                <a16:creationId xmlns:a16="http://schemas.microsoft.com/office/drawing/2014/main" id="{A56E36FB-C1A2-4FBC-9F93-4813B373F919}"/>
              </a:ext>
            </a:extLst>
          </p:cNvPr>
          <p:cNvSpPr/>
          <p:nvPr/>
        </p:nvSpPr>
        <p:spPr>
          <a:xfrm>
            <a:off x="918251" y="288022"/>
            <a:ext cx="7949306" cy="523392"/>
          </a:xfrm>
          <a:prstGeom prst="rect">
            <a:avLst/>
          </a:prstGeom>
        </p:spPr>
        <p:txBody>
          <a:bodyPr vert="horz" lIns="91440" tIns="45720" rIns="91440" bIns="45720" rtlCol="0" anchor="b">
            <a:noAutofit/>
          </a:bodyPr>
          <a:lstStyle/>
          <a:p>
            <a:pPr>
              <a:lnSpc>
                <a:spcPts val="6000"/>
              </a:lnSpc>
              <a:spcBef>
                <a:spcPct val="0"/>
              </a:spcBef>
            </a:pPr>
            <a:r>
              <a:rPr lang="zh-CN" altLang="en-US" sz="3200" spc="300" dirty="0">
                <a:solidFill>
                  <a:schemeClr val="tx1">
                    <a:lumMod val="85000"/>
                    <a:lumOff val="15000"/>
                  </a:schemeClr>
                </a:solidFill>
                <a:latin typeface="仓耳今楷05-6763 W05" panose="02020400000000000000" pitchFamily="18" charset="-122"/>
                <a:ea typeface="仓耳今楷05-6763 W05" panose="02020400000000000000" pitchFamily="18" charset="-122"/>
                <a:cs typeface="+mj-cs"/>
              </a:rPr>
              <a:t>项目存在的潜在问题及解决方案设想</a:t>
            </a:r>
          </a:p>
        </p:txBody>
      </p:sp>
      <p:sp>
        <p:nvSpPr>
          <p:cNvPr id="14" name="iSļiḑé">
            <a:extLst>
              <a:ext uri="{FF2B5EF4-FFF2-40B4-BE49-F238E27FC236}">
                <a16:creationId xmlns:a16="http://schemas.microsoft.com/office/drawing/2014/main" id="{B1F4719F-D289-4D37-9FEE-71CDEAE1B2BB}"/>
              </a:ext>
            </a:extLst>
          </p:cNvPr>
          <p:cNvSpPr/>
          <p:nvPr/>
        </p:nvSpPr>
        <p:spPr>
          <a:xfrm rot="5400000">
            <a:off x="2404332" y="33423"/>
            <a:ext cx="1717920" cy="4359223"/>
          </a:xfrm>
          <a:prstGeom prst="homePlate">
            <a:avLst/>
          </a:prstGeom>
          <a:solidFill>
            <a:srgbClr val="FBD77F"/>
          </a:solidFill>
          <a:ln w="57150" cap="flat" cmpd="sng" algn="ctr">
            <a:noFill/>
            <a:prstDash val="solid"/>
            <a:miter lim="800000"/>
          </a:ln>
          <a:effectLst>
            <a:outerShdw blurRad="381000" dist="381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3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15" name="íṧḻiḍê">
            <a:extLst>
              <a:ext uri="{FF2B5EF4-FFF2-40B4-BE49-F238E27FC236}">
                <a16:creationId xmlns:a16="http://schemas.microsoft.com/office/drawing/2014/main" id="{CE0BD259-F5E0-4CDB-8D76-3ADC7246E21D}"/>
              </a:ext>
            </a:extLst>
          </p:cNvPr>
          <p:cNvSpPr/>
          <p:nvPr/>
        </p:nvSpPr>
        <p:spPr>
          <a:xfrm rot="5400000">
            <a:off x="8008596" y="33423"/>
            <a:ext cx="1717920" cy="4359223"/>
          </a:xfrm>
          <a:prstGeom prst="homePlate">
            <a:avLst/>
          </a:prstGeom>
          <a:solidFill>
            <a:srgbClr val="C4D7D3"/>
          </a:solidFill>
          <a:ln w="57150" cap="flat" cmpd="sng" algn="ctr">
            <a:noFill/>
            <a:prstDash val="solid"/>
            <a:miter lim="800000"/>
          </a:ln>
          <a:effectLst>
            <a:outerShdw blurRad="381000" dist="381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3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方正黑体简体" panose="02010601030101010101" pitchFamily="2" charset="-122"/>
              <a:ea typeface="方正黑体简体" panose="02010601030101010101" pitchFamily="2" charset="-122"/>
              <a:cs typeface="+mn-ea"/>
              <a:sym typeface="+mn-lt"/>
            </a:endParaRPr>
          </a:p>
        </p:txBody>
      </p:sp>
      <p:sp>
        <p:nvSpPr>
          <p:cNvPr id="17" name="文本框 7">
            <a:extLst>
              <a:ext uri="{FF2B5EF4-FFF2-40B4-BE49-F238E27FC236}">
                <a16:creationId xmlns:a16="http://schemas.microsoft.com/office/drawing/2014/main" id="{B4972D07-01BE-4B4D-B690-2347C6332128}"/>
              </a:ext>
            </a:extLst>
          </p:cNvPr>
          <p:cNvSpPr txBox="1"/>
          <p:nvPr/>
        </p:nvSpPr>
        <p:spPr>
          <a:xfrm>
            <a:off x="1083680" y="4584345"/>
            <a:ext cx="4480978" cy="16587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77">
              <a:lnSpc>
                <a:spcPct val="130000"/>
              </a:lnSpc>
              <a:defRPr/>
            </a:pPr>
            <a:r>
              <a:rPr lang="zh-CN" altLang="en-US" sz="2000" kern="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此小程序是一个类似于</a:t>
            </a:r>
            <a:r>
              <a:rPr lang="en-US" altLang="zh-CN" sz="2000" kern="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QQ</a:t>
            </a:r>
            <a:r>
              <a:rPr lang="zh-CN" altLang="en-US" sz="2000" kern="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空间的大众型程序，需要大众参与才能发挥出小程序的优势。对此，可以通过联系动物保护协会和各大自媒体来进行推广。</a:t>
            </a:r>
          </a:p>
        </p:txBody>
      </p:sp>
      <p:sp>
        <p:nvSpPr>
          <p:cNvPr id="20" name="文本框 7">
            <a:extLst>
              <a:ext uri="{FF2B5EF4-FFF2-40B4-BE49-F238E27FC236}">
                <a16:creationId xmlns:a16="http://schemas.microsoft.com/office/drawing/2014/main" id="{C89E10B1-1AF9-4E71-A603-CB0ABB35215F}"/>
              </a:ext>
            </a:extLst>
          </p:cNvPr>
          <p:cNvSpPr txBox="1"/>
          <p:nvPr/>
        </p:nvSpPr>
        <p:spPr>
          <a:xfrm>
            <a:off x="6950768" y="4584345"/>
            <a:ext cx="3855122" cy="125867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77">
              <a:lnSpc>
                <a:spcPct val="130000"/>
              </a:lnSpc>
              <a:defRPr/>
            </a:pPr>
            <a:r>
              <a:rPr lang="zh-CN" altLang="en-US" sz="2000" kern="0" dirty="0">
                <a:solidFill>
                  <a:schemeClr val="tx1">
                    <a:lumMod val="75000"/>
                    <a:lumOff val="25000"/>
                  </a:schemeClr>
                </a:solidFill>
                <a:latin typeface="仓耳羽辰体-谷力 W04" panose="02020400000000000000" pitchFamily="18" charset="-122"/>
                <a:ea typeface="仓耳羽辰体-谷力 W04" panose="02020400000000000000" pitchFamily="18" charset="-122"/>
                <a:cs typeface="+mn-ea"/>
                <a:sym typeface="+mn-lt"/>
              </a:rPr>
              <a:t>当用户在小程序上要发布信息和文章时，要先经过相关管理员的审核才可以发布。</a:t>
            </a:r>
          </a:p>
        </p:txBody>
      </p:sp>
      <p:pic>
        <p:nvPicPr>
          <p:cNvPr id="21" name="图片占位符 20">
            <a:extLst>
              <a:ext uri="{FF2B5EF4-FFF2-40B4-BE49-F238E27FC236}">
                <a16:creationId xmlns:a16="http://schemas.microsoft.com/office/drawing/2014/main" id="{AE54921A-3E7B-454B-9FC9-2DBA6CB3CED3}"/>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8166" t="12206" r="17395" b="13300"/>
          <a:stretch/>
        </p:blipFill>
        <p:spPr>
          <a:xfrm>
            <a:off x="1513152" y="1883708"/>
            <a:ext cx="3512218" cy="2342192"/>
          </a:xfrm>
          <a:custGeom>
            <a:avLst/>
            <a:gdLst>
              <a:gd name="connsiteX0" fmla="*/ 0 w 3514776"/>
              <a:gd name="connsiteY0" fmla="*/ 0 h 2360796"/>
              <a:gd name="connsiteX1" fmla="*/ 3514776 w 3514776"/>
              <a:gd name="connsiteY1" fmla="*/ 0 h 2360796"/>
              <a:gd name="connsiteX2" fmla="*/ 3514776 w 3514776"/>
              <a:gd name="connsiteY2" fmla="*/ 2360796 h 2360796"/>
              <a:gd name="connsiteX3" fmla="*/ 0 w 3514776"/>
              <a:gd name="connsiteY3" fmla="*/ 2360796 h 2360796"/>
            </a:gdLst>
            <a:ahLst/>
            <a:cxnLst>
              <a:cxn ang="0">
                <a:pos x="connsiteX0" y="connsiteY0"/>
              </a:cxn>
              <a:cxn ang="0">
                <a:pos x="connsiteX1" y="connsiteY1"/>
              </a:cxn>
              <a:cxn ang="0">
                <a:pos x="connsiteX2" y="connsiteY2"/>
              </a:cxn>
              <a:cxn ang="0">
                <a:pos x="connsiteX3" y="connsiteY3"/>
              </a:cxn>
            </a:cxnLst>
            <a:rect l="l" t="t" r="r" b="b"/>
            <a:pathLst>
              <a:path w="3514776" h="2360796">
                <a:moveTo>
                  <a:pt x="0" y="0"/>
                </a:moveTo>
                <a:lnTo>
                  <a:pt x="3514776" y="0"/>
                </a:lnTo>
                <a:lnTo>
                  <a:pt x="3514776" y="2360796"/>
                </a:lnTo>
                <a:lnTo>
                  <a:pt x="0" y="2360796"/>
                </a:lnTo>
                <a:close/>
              </a:path>
            </a:pathLst>
          </a:custGeom>
          <a:noFill/>
          <a:ln w="57150" cap="flat" cmpd="sng" algn="ctr">
            <a:gradFill flip="none" rotWithShape="1">
              <a:gsLst>
                <a:gs pos="0">
                  <a:srgbClr val="FFFFFF">
                    <a:lumMod val="99000"/>
                  </a:srgbClr>
                </a:gs>
                <a:gs pos="100000">
                  <a:srgbClr val="FFFFFF">
                    <a:lumMod val="85000"/>
                  </a:srgbClr>
                </a:gs>
              </a:gsLst>
              <a:lin ang="8100000" scaled="1"/>
              <a:tileRect/>
            </a:gradFill>
            <a:prstDash val="solid"/>
            <a:miter lim="800000"/>
          </a:ln>
          <a:effectLst>
            <a:outerShdw blurRad="254000" dist="63500" dir="2700000" algn="tl" rotWithShape="0">
              <a:prstClr val="black">
                <a:alpha val="30000"/>
              </a:prstClr>
            </a:outerShdw>
          </a:effectLst>
        </p:spPr>
      </p:pic>
      <p:pic>
        <p:nvPicPr>
          <p:cNvPr id="22" name="图片占位符 22">
            <a:extLst>
              <a:ext uri="{FF2B5EF4-FFF2-40B4-BE49-F238E27FC236}">
                <a16:creationId xmlns:a16="http://schemas.microsoft.com/office/drawing/2014/main" id="{875E770B-E348-43D6-8D8E-91D1C82CC2B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14539" t="3464" r="15791" b="26817"/>
          <a:stretch/>
        </p:blipFill>
        <p:spPr>
          <a:xfrm>
            <a:off x="7110169" y="1882859"/>
            <a:ext cx="3512217" cy="2342192"/>
          </a:xfrm>
          <a:custGeom>
            <a:avLst/>
            <a:gdLst>
              <a:gd name="connsiteX0" fmla="*/ 0 w 3514776"/>
              <a:gd name="connsiteY0" fmla="*/ 0 h 2360796"/>
              <a:gd name="connsiteX1" fmla="*/ 3514776 w 3514776"/>
              <a:gd name="connsiteY1" fmla="*/ 0 h 2360796"/>
              <a:gd name="connsiteX2" fmla="*/ 3514776 w 3514776"/>
              <a:gd name="connsiteY2" fmla="*/ 2360796 h 2360796"/>
              <a:gd name="connsiteX3" fmla="*/ 0 w 3514776"/>
              <a:gd name="connsiteY3" fmla="*/ 2360796 h 2360796"/>
            </a:gdLst>
            <a:ahLst/>
            <a:cxnLst>
              <a:cxn ang="0">
                <a:pos x="connsiteX0" y="connsiteY0"/>
              </a:cxn>
              <a:cxn ang="0">
                <a:pos x="connsiteX1" y="connsiteY1"/>
              </a:cxn>
              <a:cxn ang="0">
                <a:pos x="connsiteX2" y="connsiteY2"/>
              </a:cxn>
              <a:cxn ang="0">
                <a:pos x="connsiteX3" y="connsiteY3"/>
              </a:cxn>
            </a:cxnLst>
            <a:rect l="l" t="t" r="r" b="b"/>
            <a:pathLst>
              <a:path w="3514776" h="2360796">
                <a:moveTo>
                  <a:pt x="0" y="0"/>
                </a:moveTo>
                <a:lnTo>
                  <a:pt x="3514776" y="0"/>
                </a:lnTo>
                <a:lnTo>
                  <a:pt x="3514776" y="2360796"/>
                </a:lnTo>
                <a:lnTo>
                  <a:pt x="0" y="2360796"/>
                </a:lnTo>
                <a:close/>
              </a:path>
            </a:pathLst>
          </a:custGeom>
          <a:noFill/>
          <a:ln w="57150" cap="flat" cmpd="sng" algn="ctr">
            <a:gradFill flip="none" rotWithShape="1">
              <a:gsLst>
                <a:gs pos="0">
                  <a:srgbClr val="FFFFFF"/>
                </a:gs>
                <a:gs pos="100000">
                  <a:srgbClr val="FFFFFF">
                    <a:lumMod val="85000"/>
                  </a:srgbClr>
                </a:gs>
              </a:gsLst>
              <a:lin ang="8100000" scaled="1"/>
              <a:tileRect/>
            </a:gradFill>
            <a:prstDash val="solid"/>
            <a:miter lim="800000"/>
          </a:ln>
          <a:effectLst>
            <a:outerShdw blurRad="254000" dist="63500" dir="2700000" algn="tl" rotWithShape="0">
              <a:prstClr val="black">
                <a:alpha val="30000"/>
              </a:prstClr>
            </a:outerShdw>
          </a:effectLst>
        </p:spPr>
      </p:pic>
      <p:sp>
        <p:nvSpPr>
          <p:cNvPr id="3" name="文本框 2">
            <a:extLst>
              <a:ext uri="{FF2B5EF4-FFF2-40B4-BE49-F238E27FC236}">
                <a16:creationId xmlns:a16="http://schemas.microsoft.com/office/drawing/2014/main" id="{20CA2E4B-1DD8-D820-5316-9C348B0D87E0}"/>
              </a:ext>
            </a:extLst>
          </p:cNvPr>
          <p:cNvSpPr txBox="1"/>
          <p:nvPr/>
        </p:nvSpPr>
        <p:spPr>
          <a:xfrm>
            <a:off x="2013569" y="2360072"/>
            <a:ext cx="3011801" cy="1231106"/>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如何将小程序</a:t>
            </a:r>
            <a:endParaRPr lang="en-US" altLang="zh-CN"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a:p>
            <a:pPr algn="ct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推广到大众？</a:t>
            </a:r>
            <a:endParaRPr lang="zh-CN" altLang="en-US" sz="28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9" name="文本框 8">
            <a:extLst>
              <a:ext uri="{FF2B5EF4-FFF2-40B4-BE49-F238E27FC236}">
                <a16:creationId xmlns:a16="http://schemas.microsoft.com/office/drawing/2014/main" id="{CBAA9EAF-6C2F-4E17-22D7-C6329CC768A6}"/>
              </a:ext>
            </a:extLst>
          </p:cNvPr>
          <p:cNvSpPr txBox="1"/>
          <p:nvPr/>
        </p:nvSpPr>
        <p:spPr>
          <a:xfrm>
            <a:off x="7277432" y="2209664"/>
            <a:ext cx="3011801" cy="1384995"/>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如何避免各种</a:t>
            </a:r>
            <a:endParaRPr lang="en-US" altLang="zh-CN"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a:p>
            <a:pPr algn="ct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危险信息及</a:t>
            </a:r>
            <a:endParaRPr lang="en-US" altLang="zh-CN"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endParaRPr>
          </a:p>
          <a:p>
            <a:pPr algn="ctr"/>
            <a:r>
              <a:rPr lang="zh-CN" altLang="en-US" sz="2800" dirty="0">
                <a:solidFill>
                  <a:schemeClr val="tx1">
                    <a:lumMod val="75000"/>
                    <a:lumOff val="25000"/>
                  </a:schemeClr>
                </a:solidFill>
                <a:latin typeface="仓耳羽辰体-谷力 W04" panose="02020400000000000000" pitchFamily="18" charset="-122"/>
                <a:ea typeface="仓耳羽辰体-谷力 W04" panose="02020400000000000000" pitchFamily="18" charset="-122"/>
              </a:rPr>
              <a:t>不正当言论？</a:t>
            </a:r>
            <a:endParaRPr lang="zh-CN" altLang="en-US" dirty="0"/>
          </a:p>
        </p:txBody>
      </p:sp>
    </p:spTree>
    <p:extLst>
      <p:ext uri="{BB962C8B-B14F-4D97-AF65-F5344CB8AC3E}">
        <p14:creationId xmlns:p14="http://schemas.microsoft.com/office/powerpoint/2010/main" val="4165544275"/>
      </p:ext>
    </p:extLst>
  </p:cSld>
  <p:clrMapOvr>
    <a:masterClrMapping/>
  </p:clrMapOvr>
  <mc:AlternateContent xmlns:mc="http://schemas.openxmlformats.org/markup-compatibility/2006" xmlns:p14="http://schemas.microsoft.com/office/powerpoint/2010/main">
    <mc:Choice Requires="p14">
      <p:transition spd="slow" p14:dur="175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750" fill="hold"/>
                                        <p:tgtEl>
                                          <p:spTgt spid="14"/>
                                        </p:tgtEl>
                                        <p:attrNameLst>
                                          <p:attrName>ppt_x</p:attrName>
                                        </p:attrNameLst>
                                      </p:cBhvr>
                                      <p:tavLst>
                                        <p:tav tm="0">
                                          <p:val>
                                            <p:strVal val="#ppt_x"/>
                                          </p:val>
                                        </p:tav>
                                        <p:tav tm="100000">
                                          <p:val>
                                            <p:strVal val="#ppt_x"/>
                                          </p:val>
                                        </p:tav>
                                      </p:tavLst>
                                    </p:anim>
                                    <p:anim calcmode="lin" valueType="num">
                                      <p:cBhvr additive="base">
                                        <p:cTn id="18" dur="75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childTnLst>
                          </p:cTn>
                        </p:par>
                        <p:par>
                          <p:cTn id="23" fill="hold">
                            <p:stCondLst>
                              <p:cond delay="2250"/>
                            </p:stCondLst>
                            <p:childTnLst>
                              <p:par>
                                <p:cTn id="24" presetID="53" presetClass="entr" presetSubtype="16"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750" fill="hold"/>
                                        <p:tgtEl>
                                          <p:spTgt spid="21"/>
                                        </p:tgtEl>
                                        <p:attrNameLst>
                                          <p:attrName>ppt_w</p:attrName>
                                        </p:attrNameLst>
                                      </p:cBhvr>
                                      <p:tavLst>
                                        <p:tav tm="0">
                                          <p:val>
                                            <p:fltVal val="0"/>
                                          </p:val>
                                        </p:tav>
                                        <p:tav tm="100000">
                                          <p:val>
                                            <p:strVal val="#ppt_w"/>
                                          </p:val>
                                        </p:tav>
                                      </p:tavLst>
                                    </p:anim>
                                    <p:anim calcmode="lin" valueType="num">
                                      <p:cBhvr>
                                        <p:cTn id="27" dur="750" fill="hold"/>
                                        <p:tgtEl>
                                          <p:spTgt spid="21"/>
                                        </p:tgtEl>
                                        <p:attrNameLst>
                                          <p:attrName>ppt_h</p:attrName>
                                        </p:attrNameLst>
                                      </p:cBhvr>
                                      <p:tavLst>
                                        <p:tav tm="0">
                                          <p:val>
                                            <p:fltVal val="0"/>
                                          </p:val>
                                        </p:tav>
                                        <p:tav tm="100000">
                                          <p:val>
                                            <p:strVal val="#ppt_h"/>
                                          </p:val>
                                        </p:tav>
                                      </p:tavLst>
                                    </p:anim>
                                    <p:animEffect transition="in" filter="fade">
                                      <p:cBhvr>
                                        <p:cTn id="28" dur="750"/>
                                        <p:tgtEl>
                                          <p:spTgt spid="21"/>
                                        </p:tgtEl>
                                      </p:cBhvr>
                                    </p:animEffect>
                                  </p:childTnLst>
                                </p:cTn>
                              </p:par>
                              <p:par>
                                <p:cTn id="29" presetID="53" presetClass="entr" presetSubtype="16"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750" fill="hold"/>
                                        <p:tgtEl>
                                          <p:spTgt spid="22"/>
                                        </p:tgtEl>
                                        <p:attrNameLst>
                                          <p:attrName>ppt_w</p:attrName>
                                        </p:attrNameLst>
                                      </p:cBhvr>
                                      <p:tavLst>
                                        <p:tav tm="0">
                                          <p:val>
                                            <p:fltVal val="0"/>
                                          </p:val>
                                        </p:tav>
                                        <p:tav tm="100000">
                                          <p:val>
                                            <p:strVal val="#ppt_w"/>
                                          </p:val>
                                        </p:tav>
                                      </p:tavLst>
                                    </p:anim>
                                    <p:anim calcmode="lin" valueType="num">
                                      <p:cBhvr>
                                        <p:cTn id="32" dur="750" fill="hold"/>
                                        <p:tgtEl>
                                          <p:spTgt spid="22"/>
                                        </p:tgtEl>
                                        <p:attrNameLst>
                                          <p:attrName>ppt_h</p:attrName>
                                        </p:attrNameLst>
                                      </p:cBhvr>
                                      <p:tavLst>
                                        <p:tav tm="0">
                                          <p:val>
                                            <p:fltVal val="0"/>
                                          </p:val>
                                        </p:tav>
                                        <p:tav tm="100000">
                                          <p:val>
                                            <p:strVal val="#ppt_h"/>
                                          </p:val>
                                        </p:tav>
                                      </p:tavLst>
                                    </p:anim>
                                    <p:animEffect transition="in" filter="fade">
                                      <p:cBhvr>
                                        <p:cTn id="33" dur="75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7" grpId="0"/>
      <p:bldP spid="20" grpId="0"/>
      <p:bldP spid="3"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活动策划案"/>
</p:tagLst>
</file>

<file path=ppt/tags/tag2.xml><?xml version="1.0" encoding="utf-8"?>
<p:tagLst xmlns:a="http://schemas.openxmlformats.org/drawingml/2006/main" xmlns:r="http://schemas.openxmlformats.org/officeDocument/2006/relationships" xmlns:p="http://schemas.openxmlformats.org/presentationml/2006/main">
  <p:tag name="PA" val="v4.3.3"/>
</p:tagLst>
</file>

<file path=ppt/tags/tag3.xml><?xml version="1.0" encoding="utf-8"?>
<p:tagLst xmlns:a="http://schemas.openxmlformats.org/drawingml/2006/main" xmlns:r="http://schemas.openxmlformats.org/officeDocument/2006/relationships" xmlns:p="http://schemas.openxmlformats.org/presentationml/2006/main">
  <p:tag name="PA" val="v4.3.3"/>
</p:tagLst>
</file>

<file path=ppt/tags/tag4.xml><?xml version="1.0" encoding="utf-8"?>
<p:tagLst xmlns:a="http://schemas.openxmlformats.org/drawingml/2006/main" xmlns:r="http://schemas.openxmlformats.org/officeDocument/2006/relationships" xmlns:p="http://schemas.openxmlformats.org/presentationml/2006/main">
  <p:tag name="PA" val="v4.3.3"/>
</p:tagLst>
</file>

<file path=ppt/tags/tag5.xml><?xml version="1.0" encoding="utf-8"?>
<p:tagLst xmlns:a="http://schemas.openxmlformats.org/drawingml/2006/main" xmlns:r="http://schemas.openxmlformats.org/officeDocument/2006/relationships" xmlns:p="http://schemas.openxmlformats.org/presentationml/2006/main">
  <p:tag name="PA" val="v4.3.3"/>
</p:tagLst>
</file>

<file path=ppt/tags/tag6.xml><?xml version="1.0" encoding="utf-8"?>
<p:tagLst xmlns:a="http://schemas.openxmlformats.org/drawingml/2006/main" xmlns:r="http://schemas.openxmlformats.org/officeDocument/2006/relationships" xmlns:p="http://schemas.openxmlformats.org/presentationml/2006/main">
  <p:tag name="PA" val="v4.3.3"/>
</p:tagLst>
</file>

<file path=ppt/tags/tag7.xml><?xml version="1.0" encoding="utf-8"?>
<p:tagLst xmlns:a="http://schemas.openxmlformats.org/drawingml/2006/main" xmlns:r="http://schemas.openxmlformats.org/officeDocument/2006/relationships" xmlns:p="http://schemas.openxmlformats.org/presentationml/2006/main">
  <p:tag name="PA" val="v4.3.3"/>
</p:tagLst>
</file>

<file path=ppt/tags/tag8.xml><?xml version="1.0" encoding="utf-8"?>
<p:tagLst xmlns:a="http://schemas.openxmlformats.org/drawingml/2006/main" xmlns:r="http://schemas.openxmlformats.org/officeDocument/2006/relationships" xmlns:p="http://schemas.openxmlformats.org/presentationml/2006/main">
  <p:tag name="PA" val="v4.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配色6">
      <a:dk1>
        <a:srgbClr val="000000"/>
      </a:dk1>
      <a:lt1>
        <a:srgbClr val="FFFFFF"/>
      </a:lt1>
      <a:dk2>
        <a:srgbClr val="000000"/>
      </a:dk2>
      <a:lt2>
        <a:srgbClr val="FFFFFF"/>
      </a:lt2>
      <a:accent1>
        <a:srgbClr val="364B58"/>
      </a:accent1>
      <a:accent2>
        <a:srgbClr val="FF6465"/>
      </a:accent2>
      <a:accent3>
        <a:srgbClr val="364B58"/>
      </a:accent3>
      <a:accent4>
        <a:srgbClr val="FF6465"/>
      </a:accent4>
      <a:accent5>
        <a:srgbClr val="364B58"/>
      </a:accent5>
      <a:accent6>
        <a:srgbClr val="FF6465"/>
      </a:accent6>
      <a:hlink>
        <a:srgbClr val="364B58"/>
      </a:hlink>
      <a:folHlink>
        <a:srgbClr val="FF6465"/>
      </a:folHlink>
    </a:clrScheme>
    <a:fontScheme name="ptfm4bcg">
      <a:majorFont>
        <a:latin typeface="FZZhengHeiS-R-GB"/>
        <a:ea typeface="FZHei-B01S"/>
        <a:cs typeface=""/>
      </a:majorFont>
      <a:minorFont>
        <a:latin typeface="FZZhengHeiS-R-GB"/>
        <a:ea typeface="FZHei-B01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1356</TotalTime>
  <Words>2676</Words>
  <Application>Microsoft Office PowerPoint</Application>
  <PresentationFormat>宽屏</PresentationFormat>
  <Paragraphs>338</Paragraphs>
  <Slides>43</Slides>
  <Notes>39</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43</vt:i4>
      </vt:variant>
    </vt:vector>
  </HeadingPairs>
  <TitlesOfParts>
    <vt:vector size="65" baseType="lpstr">
      <vt:lpstr>Arial</vt:lpstr>
      <vt:lpstr>Source Han Serif SC</vt:lpstr>
      <vt:lpstr>等线</vt:lpstr>
      <vt:lpstr>FZHei-B01S</vt:lpstr>
      <vt:lpstr>Lato Hairline</vt:lpstr>
      <vt:lpstr>仓耳羽辰体-谷力 W04</vt:lpstr>
      <vt:lpstr>Noto Sans S Chinese DemiLight</vt:lpstr>
      <vt:lpstr>字魂59号-创粗黑</vt:lpstr>
      <vt:lpstr>FZZhengHeiS-R-GB</vt:lpstr>
      <vt:lpstr>Microsoft YaHei</vt:lpstr>
      <vt:lpstr>方正黑体简体</vt:lpstr>
      <vt:lpstr>思源宋体 CN Heavy</vt:lpstr>
      <vt:lpstr>字魂35号-经典雅黑</vt:lpstr>
      <vt:lpstr>Helvetica</vt:lpstr>
      <vt:lpstr>Lato Light</vt:lpstr>
      <vt:lpstr>仓耳玄三M W05</vt:lpstr>
      <vt:lpstr>仓耳今楷05-6763 W05</vt:lpstr>
      <vt:lpstr>Lato Regular</vt:lpstr>
      <vt:lpstr>等线 Light</vt:lpstr>
      <vt:lpstr>Source Sans Pro Semibold</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活动策划案</dc:title>
  <dc:creator>张 建春</dc:creator>
  <cp:lastModifiedBy>lin yuanyuan</cp:lastModifiedBy>
  <cp:revision>95</cp:revision>
  <dcterms:created xsi:type="dcterms:W3CDTF">2019-10-08T04:53:49Z</dcterms:created>
  <dcterms:modified xsi:type="dcterms:W3CDTF">2022-11-15T02:19:43Z</dcterms:modified>
</cp:coreProperties>
</file>